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6" r:id="rId5"/>
    <p:sldId id="276" r:id="rId6"/>
    <p:sldId id="257" r:id="rId7"/>
    <p:sldId id="267" r:id="rId8"/>
    <p:sldId id="260" r:id="rId9"/>
    <p:sldId id="268" r:id="rId10"/>
    <p:sldId id="259" r:id="rId11"/>
    <p:sldId id="269" r:id="rId12"/>
    <p:sldId id="258" r:id="rId13"/>
    <p:sldId id="270" r:id="rId14"/>
    <p:sldId id="261" r:id="rId15"/>
    <p:sldId id="271" r:id="rId16"/>
    <p:sldId id="262" r:id="rId17"/>
    <p:sldId id="272" r:id="rId18"/>
    <p:sldId id="263" r:id="rId19"/>
    <p:sldId id="273" r:id="rId20"/>
    <p:sldId id="264" r:id="rId21"/>
    <p:sldId id="274" r:id="rId22"/>
    <p:sldId id="265" r:id="rId23"/>
    <p:sldId id="275" r:id="rId24"/>
  </p:sldIdLst>
  <p:sldSz cx="7559675"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6C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1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237197"/>
            <a:ext cx="6425724" cy="2631887"/>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3970580"/>
            <a:ext cx="5669756" cy="1825171"/>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5BEAEF1-F4FF-437E-9583-367E4A8A1FF5}" type="datetimeFigureOut">
              <a:rPr lang="fr-BE" smtClean="0"/>
              <a:t>03-11-22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2274785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5BEAEF1-F4FF-437E-9583-367E4A8A1FF5}" type="datetimeFigureOut">
              <a:rPr lang="fr-BE" smtClean="0"/>
              <a:t>03-11-22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88643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402483"/>
            <a:ext cx="1630055"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402483"/>
            <a:ext cx="4795669" cy="64064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5BEAEF1-F4FF-437E-9583-367E4A8A1FF5}" type="datetimeFigureOut">
              <a:rPr lang="fr-BE" smtClean="0"/>
              <a:t>03-11-22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3446180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5BEAEF1-F4FF-437E-9583-367E4A8A1FF5}" type="datetimeFigureOut">
              <a:rPr lang="fr-BE" smtClean="0"/>
              <a:t>03-11-22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3418330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1884671"/>
            <a:ext cx="6520220" cy="3144614"/>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5059035"/>
            <a:ext cx="6520220" cy="1653678"/>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5BEAEF1-F4FF-437E-9583-367E4A8A1FF5}" type="datetimeFigureOut">
              <a:rPr lang="fr-BE" smtClean="0"/>
              <a:t>03-11-22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218937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012414"/>
            <a:ext cx="3212862" cy="479654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012414"/>
            <a:ext cx="3212862" cy="479654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5BEAEF1-F4FF-437E-9583-367E4A8A1FF5}" type="datetimeFigureOut">
              <a:rPr lang="fr-BE" smtClean="0"/>
              <a:t>03-11-22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475863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402484"/>
            <a:ext cx="6520220"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1853171"/>
            <a:ext cx="3198096" cy="908210"/>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2761381"/>
            <a:ext cx="3198096" cy="40615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1853171"/>
            <a:ext cx="3213847" cy="908210"/>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2761381"/>
            <a:ext cx="3213847" cy="40615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5BEAEF1-F4FF-437E-9583-367E4A8A1FF5}" type="datetimeFigureOut">
              <a:rPr lang="fr-BE" smtClean="0"/>
              <a:t>03-11-22</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995112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5BEAEF1-F4FF-437E-9583-367E4A8A1FF5}" type="datetimeFigureOut">
              <a:rPr lang="fr-BE" smtClean="0"/>
              <a:t>03-11-22</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624303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EAEF1-F4FF-437E-9583-367E4A8A1FF5}" type="datetimeFigureOut">
              <a:rPr lang="fr-BE" smtClean="0"/>
              <a:t>03-11-22</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2301613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503978"/>
            <a:ext cx="2438192" cy="1763924"/>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088455"/>
            <a:ext cx="3827085" cy="5372269"/>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2267902"/>
            <a:ext cx="2438192" cy="4201570"/>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5BEAEF1-F4FF-437E-9583-367E4A8A1FF5}" type="datetimeFigureOut">
              <a:rPr lang="fr-BE" smtClean="0"/>
              <a:t>03-11-22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2174991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503978"/>
            <a:ext cx="2438192" cy="1763924"/>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088455"/>
            <a:ext cx="3827085" cy="5372269"/>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2267902"/>
            <a:ext cx="2438192" cy="4201570"/>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5BEAEF1-F4FF-437E-9583-367E4A8A1FF5}" type="datetimeFigureOut">
              <a:rPr lang="fr-BE" smtClean="0"/>
              <a:t>03-11-22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5AE4914-C02F-4B01-8545-06D9255E9394}" type="slidenum">
              <a:rPr lang="fr-BE" smtClean="0"/>
              <a:t>‹#›</a:t>
            </a:fld>
            <a:endParaRPr lang="fr-BE"/>
          </a:p>
        </p:txBody>
      </p:sp>
    </p:spTree>
    <p:extLst>
      <p:ext uri="{BB962C8B-B14F-4D97-AF65-F5344CB8AC3E}">
        <p14:creationId xmlns:p14="http://schemas.microsoft.com/office/powerpoint/2010/main" val="1698684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402484"/>
            <a:ext cx="6520220"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012414"/>
            <a:ext cx="6520220" cy="479654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7006700"/>
            <a:ext cx="1700927" cy="402483"/>
          </a:xfrm>
          <a:prstGeom prst="rect">
            <a:avLst/>
          </a:prstGeom>
        </p:spPr>
        <p:txBody>
          <a:bodyPr vert="horz" lIns="91440" tIns="45720" rIns="91440" bIns="45720" rtlCol="0" anchor="ctr"/>
          <a:lstStyle>
            <a:lvl1pPr algn="l">
              <a:defRPr sz="992">
                <a:solidFill>
                  <a:schemeClr val="tx1">
                    <a:tint val="75000"/>
                  </a:schemeClr>
                </a:solidFill>
              </a:defRPr>
            </a:lvl1pPr>
          </a:lstStyle>
          <a:p>
            <a:fld id="{D5BEAEF1-F4FF-437E-9583-367E4A8A1FF5}" type="datetimeFigureOut">
              <a:rPr lang="fr-BE" smtClean="0"/>
              <a:t>03-11-22</a:t>
            </a:fld>
            <a:endParaRPr lang="fr-BE"/>
          </a:p>
        </p:txBody>
      </p:sp>
      <p:sp>
        <p:nvSpPr>
          <p:cNvPr id="5" name="Footer Placeholder 4"/>
          <p:cNvSpPr>
            <a:spLocks noGrp="1"/>
          </p:cNvSpPr>
          <p:nvPr>
            <p:ph type="ftr" sz="quarter" idx="3"/>
          </p:nvPr>
        </p:nvSpPr>
        <p:spPr>
          <a:xfrm>
            <a:off x="2504143" y="7006700"/>
            <a:ext cx="2551390" cy="402483"/>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5339020" y="7006700"/>
            <a:ext cx="1700927" cy="402483"/>
          </a:xfrm>
          <a:prstGeom prst="rect">
            <a:avLst/>
          </a:prstGeom>
        </p:spPr>
        <p:txBody>
          <a:bodyPr vert="horz" lIns="91440" tIns="45720" rIns="91440" bIns="45720" rtlCol="0" anchor="ctr"/>
          <a:lstStyle>
            <a:lvl1pPr algn="r">
              <a:defRPr sz="992">
                <a:solidFill>
                  <a:schemeClr val="tx1">
                    <a:tint val="75000"/>
                  </a:schemeClr>
                </a:solidFill>
              </a:defRPr>
            </a:lvl1pPr>
          </a:lstStyle>
          <a:p>
            <a:fld id="{A5AE4914-C02F-4B01-8545-06D9255E9394}" type="slidenum">
              <a:rPr lang="fr-BE" smtClean="0"/>
              <a:t>‹#›</a:t>
            </a:fld>
            <a:endParaRPr lang="fr-BE"/>
          </a:p>
        </p:txBody>
      </p:sp>
    </p:spTree>
    <p:extLst>
      <p:ext uri="{BB962C8B-B14F-4D97-AF65-F5344CB8AC3E}">
        <p14:creationId xmlns:p14="http://schemas.microsoft.com/office/powerpoint/2010/main" val="172057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D7BA1892-D89E-E690-74A5-4BC17BA0B1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653876EC-2099-FFC9-6E26-6C4C05A887C1}"/>
              </a:ext>
            </a:extLst>
          </p:cNvPr>
          <p:cNvSpPr txBox="1"/>
          <p:nvPr/>
        </p:nvSpPr>
        <p:spPr>
          <a:xfrm>
            <a:off x="637592" y="1394909"/>
            <a:ext cx="5923280" cy="646331"/>
          </a:xfrm>
          <a:prstGeom prst="rect">
            <a:avLst/>
          </a:prstGeom>
          <a:noFill/>
        </p:spPr>
        <p:txBody>
          <a:bodyPr wrap="square" rtlCol="0">
            <a:spAutoFit/>
          </a:bodyPr>
          <a:lstStyle/>
          <a:p>
            <a:pPr algn="ctr"/>
            <a:r>
              <a:rPr lang="hu-HU" sz="3600" dirty="0" err="1">
                <a:solidFill>
                  <a:srgbClr val="0070C0"/>
                </a:solidFill>
                <a:latin typeface="Love Ya Like A Sister" panose="02000000000000000000" pitchFamily="2" charset="0"/>
              </a:rPr>
              <a:t>Zöldrefestés</a:t>
            </a:r>
            <a:endParaRPr lang="fr-BE" sz="4800" dirty="0">
              <a:solidFill>
                <a:srgbClr val="0070C0"/>
              </a:solidFill>
              <a:latin typeface="Love Ya Like A Sister" panose="02000000000000000000" pitchFamily="2" charset="0"/>
            </a:endParaRPr>
          </a:p>
        </p:txBody>
      </p:sp>
      <p:sp>
        <p:nvSpPr>
          <p:cNvPr id="8" name="ZoneTexte 7">
            <a:extLst>
              <a:ext uri="{FF2B5EF4-FFF2-40B4-BE49-F238E27FC236}">
                <a16:creationId xmlns:a16="http://schemas.microsoft.com/office/drawing/2014/main" id="{CBD0C3EE-AE0D-D77D-2C1B-2B955E5BFFAA}"/>
              </a:ext>
            </a:extLst>
          </p:cNvPr>
          <p:cNvSpPr txBox="1"/>
          <p:nvPr/>
        </p:nvSpPr>
        <p:spPr>
          <a:xfrm>
            <a:off x="751156" y="2590822"/>
            <a:ext cx="5923280" cy="3416320"/>
          </a:xfrm>
          <a:prstGeom prst="rect">
            <a:avLst/>
          </a:prstGeom>
          <a:noFill/>
        </p:spPr>
        <p:txBody>
          <a:bodyPr wrap="square" lIns="91440" tIns="45720" rIns="91440" bIns="45720" rtlCol="0" anchor="t">
            <a:spAutoFit/>
          </a:bodyPr>
          <a:lstStyle/>
          <a:p>
            <a:r>
              <a:rPr lang="hu-HU" sz="2400" b="1" dirty="0"/>
              <a:t>A) </a:t>
            </a:r>
            <a:r>
              <a:rPr lang="fr-FR" sz="2400" dirty="0"/>
              <a:t>A divatirányzatok és kollekciók ultragyors megújítása.</a:t>
            </a:r>
            <a:endParaRPr lang="hu-HU" sz="2400" dirty="0"/>
          </a:p>
          <a:p>
            <a:pPr marL="457200" indent="-457200">
              <a:buFont typeface="+mj-lt"/>
              <a:buAutoNum type="alphaLcParenR"/>
            </a:pPr>
            <a:endParaRPr lang="hu-HU" sz="2400" b="1" dirty="0">
              <a:ea typeface="Calibri"/>
              <a:cs typeface="Calibri"/>
            </a:endParaRPr>
          </a:p>
          <a:p>
            <a:r>
              <a:rPr lang="hu-HU" sz="2400" b="1" dirty="0">
                <a:ea typeface="Calibri"/>
                <a:cs typeface="Calibri"/>
              </a:rPr>
              <a:t>B) </a:t>
            </a:r>
            <a:r>
              <a:rPr lang="fr-FR" sz="2400" dirty="0">
                <a:ea typeface="Calibri"/>
                <a:cs typeface="Calibri"/>
              </a:rPr>
              <a:t>Többet fogyasztunk, mint amennyire valójában szükségünk van.</a:t>
            </a:r>
            <a:endParaRPr lang="hu-HU" sz="2400" dirty="0">
              <a:ea typeface="Calibri"/>
              <a:cs typeface="Calibri"/>
            </a:endParaRPr>
          </a:p>
          <a:p>
            <a:pPr marL="457200" indent="-457200">
              <a:buFont typeface="+mj-lt"/>
              <a:buAutoNum type="alphaLcParenR"/>
            </a:pPr>
            <a:endParaRPr lang="fr-FR" sz="2400" dirty="0">
              <a:ea typeface="Calibri"/>
              <a:cs typeface="Calibri"/>
            </a:endParaRPr>
          </a:p>
          <a:p>
            <a:r>
              <a:rPr lang="hu-HU" sz="2400" b="1" dirty="0">
                <a:cs typeface="Calibri"/>
              </a:rPr>
              <a:t>C)  </a:t>
            </a:r>
            <a:r>
              <a:rPr lang="hu-HU" sz="2400" dirty="0">
                <a:cs typeface="Calibri"/>
              </a:rPr>
              <a:t>Egy hagyományos termék vagy szolgáltatás     környezetbarátként való népszerűsítése, holott lehet, hogy nem az. </a:t>
            </a:r>
            <a:endParaRPr lang="fr-FR" sz="2400" dirty="0">
              <a:cs typeface="Calibri"/>
            </a:endParaRPr>
          </a:p>
        </p:txBody>
      </p:sp>
      <p:sp>
        <p:nvSpPr>
          <p:cNvPr id="9" name="ZoneTexte 5">
            <a:extLst>
              <a:ext uri="{FF2B5EF4-FFF2-40B4-BE49-F238E27FC236}">
                <a16:creationId xmlns:a16="http://schemas.microsoft.com/office/drawing/2014/main" id="{FC843466-FF8F-7146-92E6-C98088651FE5}"/>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Tree>
    <p:extLst>
      <p:ext uri="{BB962C8B-B14F-4D97-AF65-F5344CB8AC3E}">
        <p14:creationId xmlns:p14="http://schemas.microsoft.com/office/powerpoint/2010/main" val="971911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iagram&#10;&#10;Description automatically generated">
            <a:extLst>
              <a:ext uri="{FF2B5EF4-FFF2-40B4-BE49-F238E27FC236}">
                <a16:creationId xmlns:a16="http://schemas.microsoft.com/office/drawing/2014/main" id="{46E64ED0-E3CA-2FF6-8AEE-C4254FFF4B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2" name="ZoneTexte 5">
            <a:extLst>
              <a:ext uri="{FF2B5EF4-FFF2-40B4-BE49-F238E27FC236}">
                <a16:creationId xmlns:a16="http://schemas.microsoft.com/office/drawing/2014/main" id="{46F8B21A-95B1-B83A-FA1D-E4F6C0DBFD2A}"/>
              </a:ext>
            </a:extLst>
          </p:cNvPr>
          <p:cNvSpPr txBox="1"/>
          <p:nvPr/>
        </p:nvSpPr>
        <p:spPr>
          <a:xfrm>
            <a:off x="3524249" y="7027505"/>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10" name="ZoneTexte 7">
            <a:extLst>
              <a:ext uri="{FF2B5EF4-FFF2-40B4-BE49-F238E27FC236}">
                <a16:creationId xmlns:a16="http://schemas.microsoft.com/office/drawing/2014/main" id="{77319BB8-8493-6B55-F12D-85B29ECCCA59}"/>
              </a:ext>
            </a:extLst>
          </p:cNvPr>
          <p:cNvSpPr txBox="1"/>
          <p:nvPr/>
        </p:nvSpPr>
        <p:spPr>
          <a:xfrm>
            <a:off x="751156" y="2346267"/>
            <a:ext cx="5923280" cy="2739211"/>
          </a:xfrm>
          <a:prstGeom prst="rect">
            <a:avLst/>
          </a:prstGeom>
          <a:noFill/>
        </p:spPr>
        <p:txBody>
          <a:bodyPr wrap="square" lIns="91440" tIns="45720" rIns="91440" bIns="45720" rtlCol="0" anchor="t">
            <a:spAutoFit/>
          </a:bodyPr>
          <a:lstStyle/>
          <a:p>
            <a:pPr algn="ctr"/>
            <a:r>
              <a:rPr lang="fr-FR" sz="2400" b="1" dirty="0">
                <a:latin typeface="Love Ya Like A Sister"/>
                <a:ea typeface="Calibri"/>
                <a:cs typeface="Calibri"/>
              </a:rPr>
              <a:t>C)</a:t>
            </a:r>
            <a:r>
              <a:rPr lang="fr-FR" sz="2800" dirty="0">
                <a:ea typeface="Calibri"/>
                <a:cs typeface="Calibri"/>
              </a:rPr>
              <a:t> </a:t>
            </a:r>
          </a:p>
          <a:p>
            <a:pPr algn="ctr"/>
            <a:r>
              <a:rPr lang="fr-FR" sz="2400" dirty="0">
                <a:ea typeface="Calibri"/>
                <a:cs typeface="Calibri"/>
              </a:rPr>
              <a:t>A környezetet tiszteletben tartó termelési és fogyasztási modell. A körforgásos gazdaság a hulladékot erőforrásként kezeli, ahelyett, hogy szemétként tekintene rá. A termékeket így jobban átgondolják</a:t>
            </a:r>
            <a:r>
              <a:rPr lang="hu-HU" sz="2400" dirty="0">
                <a:ea typeface="Calibri"/>
                <a:cs typeface="Calibri"/>
              </a:rPr>
              <a:t>,</a:t>
            </a:r>
            <a:r>
              <a:rPr lang="fr-FR" sz="2400" dirty="0">
                <a:ea typeface="Calibri"/>
                <a:cs typeface="Calibri"/>
              </a:rPr>
              <a:t> újrahasznosítják, és minden a körforgásban marad.</a:t>
            </a:r>
            <a:endParaRPr lang="it-IT" sz="1600" dirty="0">
              <a:cs typeface="Calibri"/>
            </a:endParaRPr>
          </a:p>
        </p:txBody>
      </p:sp>
      <p:sp>
        <p:nvSpPr>
          <p:cNvPr id="3" name="ZoneTexte 5">
            <a:extLst>
              <a:ext uri="{FF2B5EF4-FFF2-40B4-BE49-F238E27FC236}">
                <a16:creationId xmlns:a16="http://schemas.microsoft.com/office/drawing/2014/main" id="{8B30B032-3EFF-71D6-533B-94EE66648D64}"/>
              </a:ext>
            </a:extLst>
          </p:cNvPr>
          <p:cNvSpPr txBox="1"/>
          <p:nvPr/>
        </p:nvSpPr>
        <p:spPr>
          <a:xfrm>
            <a:off x="682351" y="1444969"/>
            <a:ext cx="5923280" cy="688458"/>
          </a:xfrm>
          <a:prstGeom prst="rect">
            <a:avLst/>
          </a:prstGeom>
          <a:noFill/>
        </p:spPr>
        <p:txBody>
          <a:bodyPr wrap="square" rtlCol="0">
            <a:spAutoFit/>
          </a:bodyPr>
          <a:lstStyle/>
          <a:p>
            <a:pPr algn="ctr">
              <a:lnSpc>
                <a:spcPct val="115000"/>
              </a:lnSpc>
              <a:spcAft>
                <a:spcPts val="1000"/>
              </a:spcAft>
            </a:pPr>
            <a:r>
              <a:rPr lang="hu-HU" sz="36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Körforgásos gazdaság</a:t>
            </a:r>
            <a:endParaRPr lang="hu-H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5284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with medium confidence">
            <a:extLst>
              <a:ext uri="{FF2B5EF4-FFF2-40B4-BE49-F238E27FC236}">
                <a16:creationId xmlns:a16="http://schemas.microsoft.com/office/drawing/2014/main" id="{83F32EA6-9A9B-B7A2-3E93-61C0278515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CFD11205-FAE2-4590-6519-A5C4A003CE68}"/>
              </a:ext>
            </a:extLst>
          </p:cNvPr>
          <p:cNvSpPr txBox="1"/>
          <p:nvPr/>
        </p:nvSpPr>
        <p:spPr>
          <a:xfrm>
            <a:off x="833120" y="1428430"/>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Fast fashion</a:t>
            </a:r>
            <a:endParaRPr lang="fr-BE" sz="48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CD2E0A07-3015-47C3-6849-2DBB8F458018}"/>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3" name="ZoneTexte 7">
            <a:extLst>
              <a:ext uri="{FF2B5EF4-FFF2-40B4-BE49-F238E27FC236}">
                <a16:creationId xmlns:a16="http://schemas.microsoft.com/office/drawing/2014/main" id="{2682011E-75FE-FD07-B70B-57767A8C4CAA}"/>
              </a:ext>
            </a:extLst>
          </p:cNvPr>
          <p:cNvSpPr txBox="1"/>
          <p:nvPr/>
        </p:nvSpPr>
        <p:spPr>
          <a:xfrm>
            <a:off x="751156" y="2345004"/>
            <a:ext cx="5923280" cy="3785652"/>
          </a:xfrm>
          <a:prstGeom prst="rect">
            <a:avLst/>
          </a:prstGeom>
          <a:noFill/>
        </p:spPr>
        <p:txBody>
          <a:bodyPr wrap="square" lIns="91440" tIns="45720" rIns="91440" bIns="45720" rtlCol="0" anchor="t">
            <a:spAutoFit/>
          </a:bodyPr>
          <a:lstStyle/>
          <a:p>
            <a:r>
              <a:rPr lang="fr-FR" sz="2400" b="1" dirty="0"/>
              <a:t>A) </a:t>
            </a:r>
            <a:r>
              <a:rPr lang="fr-FR" sz="2400" dirty="0"/>
              <a:t>Többet fogyasztunk, mint amennyire valójában szükségünk van.</a:t>
            </a:r>
          </a:p>
          <a:p>
            <a:pPr algn="ctr"/>
            <a:endParaRPr lang="fr-FR" sz="2400" b="1" dirty="0"/>
          </a:p>
          <a:p>
            <a:r>
              <a:rPr lang="fr-FR" sz="2400" b="1" dirty="0"/>
              <a:t>B) </a:t>
            </a:r>
            <a:r>
              <a:rPr lang="fr-FR" sz="2400" dirty="0"/>
              <a:t>Annak meghatározása, hogy mi az igazán lényeges, a felesleges tárgyak eltávolítása és elkerülése, miközben elgondolkod</a:t>
            </a:r>
            <a:r>
              <a:rPr lang="hu-HU" sz="2400" dirty="0"/>
              <a:t>un</a:t>
            </a:r>
            <a:r>
              <a:rPr lang="fr-FR" sz="2400" dirty="0"/>
              <a:t>k a tárgyak értékén.</a:t>
            </a:r>
          </a:p>
          <a:p>
            <a:pPr algn="ctr"/>
            <a:endParaRPr lang="fr-FR" sz="2400" b="1" dirty="0"/>
          </a:p>
          <a:p>
            <a:r>
              <a:rPr lang="fr-FR" sz="2400" b="1" dirty="0"/>
              <a:t>C) </a:t>
            </a:r>
            <a:r>
              <a:rPr lang="fr-FR" sz="2400" dirty="0"/>
              <a:t>A divatirányzatok és kollekciók ultragyors megújulása.</a:t>
            </a:r>
            <a:endParaRPr lang="fr-FR" sz="2800" dirty="0">
              <a:ea typeface="+mn-lt"/>
              <a:cs typeface="+mn-lt"/>
            </a:endParaRPr>
          </a:p>
        </p:txBody>
      </p:sp>
    </p:spTree>
    <p:extLst>
      <p:ext uri="{BB962C8B-B14F-4D97-AF65-F5344CB8AC3E}">
        <p14:creationId xmlns:p14="http://schemas.microsoft.com/office/powerpoint/2010/main" val="2326350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with medium confidence">
            <a:extLst>
              <a:ext uri="{FF2B5EF4-FFF2-40B4-BE49-F238E27FC236}">
                <a16:creationId xmlns:a16="http://schemas.microsoft.com/office/drawing/2014/main" id="{83F32EA6-9A9B-B7A2-3E93-61C0278515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CFD11205-FAE2-4590-6519-A5C4A003CE68}"/>
              </a:ext>
            </a:extLst>
          </p:cNvPr>
          <p:cNvSpPr txBox="1"/>
          <p:nvPr/>
        </p:nvSpPr>
        <p:spPr>
          <a:xfrm>
            <a:off x="833120" y="1428430"/>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Fast fashion</a:t>
            </a:r>
            <a:endParaRPr lang="fr-BE" sz="48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CD2E0A07-3015-47C3-6849-2DBB8F458018}"/>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3" name="ZoneTexte 7">
            <a:extLst>
              <a:ext uri="{FF2B5EF4-FFF2-40B4-BE49-F238E27FC236}">
                <a16:creationId xmlns:a16="http://schemas.microsoft.com/office/drawing/2014/main" id="{2682011E-75FE-FD07-B70B-57767A8C4CAA}"/>
              </a:ext>
            </a:extLst>
          </p:cNvPr>
          <p:cNvSpPr txBox="1"/>
          <p:nvPr/>
        </p:nvSpPr>
        <p:spPr>
          <a:xfrm>
            <a:off x="751156" y="2345004"/>
            <a:ext cx="5923280" cy="3477875"/>
          </a:xfrm>
          <a:prstGeom prst="rect">
            <a:avLst/>
          </a:prstGeom>
          <a:noFill/>
        </p:spPr>
        <p:txBody>
          <a:bodyPr wrap="square" lIns="91440" tIns="45720" rIns="91440" bIns="45720" rtlCol="0" anchor="t">
            <a:spAutoFit/>
          </a:bodyPr>
          <a:lstStyle/>
          <a:p>
            <a:pPr algn="ctr"/>
            <a:r>
              <a:rPr lang="fr-FR" sz="2400" b="1" dirty="0">
                <a:latin typeface="Love Ya Like A Sister"/>
                <a:ea typeface="Calibri"/>
                <a:cs typeface="Calibri"/>
              </a:rPr>
              <a:t>C)</a:t>
            </a:r>
            <a:r>
              <a:rPr lang="fr-FR" sz="2800" dirty="0">
                <a:ea typeface="Calibri"/>
                <a:cs typeface="Calibri"/>
              </a:rPr>
              <a:t> </a:t>
            </a:r>
            <a:endParaRPr lang="fr-FR" sz="2800" dirty="0">
              <a:ea typeface="+mn-lt"/>
              <a:cs typeface="+mn-lt"/>
            </a:endParaRPr>
          </a:p>
          <a:p>
            <a:pPr algn="ctr"/>
            <a:r>
              <a:rPr lang="fr-FR" sz="2400" dirty="0">
                <a:ea typeface="+mn-lt"/>
                <a:cs typeface="+mn-lt"/>
              </a:rPr>
              <a:t>A divatirányzatok és kollekciók ultragyors megújulása. Az ilyen ruhák nem tartósak, ezért általában nagyon olcsók és könnyen beszerezhetők, viszont gyorsan tönkre mennek, és nagyon környezetszennyezőek. Az olcsó ár gyakran nagyon rossz munkakörülményeket takar a szegény és fejlődő országokban.</a:t>
            </a:r>
            <a:endParaRPr lang="it-IT" sz="1600" dirty="0">
              <a:cs typeface="Calibri"/>
            </a:endParaRPr>
          </a:p>
        </p:txBody>
      </p:sp>
    </p:spTree>
    <p:extLst>
      <p:ext uri="{BB962C8B-B14F-4D97-AF65-F5344CB8AC3E}">
        <p14:creationId xmlns:p14="http://schemas.microsoft.com/office/powerpoint/2010/main" val="6063810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application&#10;&#10;Description automatically generated">
            <a:extLst>
              <a:ext uri="{FF2B5EF4-FFF2-40B4-BE49-F238E27FC236}">
                <a16:creationId xmlns:a16="http://schemas.microsoft.com/office/drawing/2014/main" id="{3CBE72A1-D6D6-5516-FDB3-99C65EE98F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17DC8032-21CF-5756-205F-5B254E4ADBAE}"/>
              </a:ext>
            </a:extLst>
          </p:cNvPr>
          <p:cNvSpPr txBox="1"/>
          <p:nvPr/>
        </p:nvSpPr>
        <p:spPr>
          <a:xfrm>
            <a:off x="833120" y="1339041"/>
            <a:ext cx="5923280" cy="646331"/>
          </a:xfrm>
          <a:prstGeom prst="rect">
            <a:avLst/>
          </a:prstGeom>
          <a:noFill/>
        </p:spPr>
        <p:txBody>
          <a:bodyPr wrap="square" rtlCol="0">
            <a:spAutoFit/>
          </a:bodyPr>
          <a:lstStyle/>
          <a:p>
            <a:pPr algn="ctr"/>
            <a:r>
              <a:rPr lang="fr-FR" sz="3600" dirty="0" err="1">
                <a:solidFill>
                  <a:srgbClr val="0070C0"/>
                </a:solidFill>
                <a:latin typeface="Love Ya Like A Sister" panose="02000000000000000000" pitchFamily="2" charset="0"/>
              </a:rPr>
              <a:t>Upcycling</a:t>
            </a:r>
            <a:endParaRPr lang="fr-BE" sz="36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3ECD53BD-26FF-63DB-A759-1DB2843F51D2}"/>
              </a:ext>
            </a:extLst>
          </p:cNvPr>
          <p:cNvSpPr txBox="1"/>
          <p:nvPr/>
        </p:nvSpPr>
        <p:spPr>
          <a:xfrm>
            <a:off x="3524249" y="7027505"/>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3" name="ZoneTexte 7">
            <a:extLst>
              <a:ext uri="{FF2B5EF4-FFF2-40B4-BE49-F238E27FC236}">
                <a16:creationId xmlns:a16="http://schemas.microsoft.com/office/drawing/2014/main" id="{BFFBDF16-A7F2-2FAF-8058-2FE8B31A5767}"/>
              </a:ext>
            </a:extLst>
          </p:cNvPr>
          <p:cNvSpPr txBox="1"/>
          <p:nvPr/>
        </p:nvSpPr>
        <p:spPr>
          <a:xfrm>
            <a:off x="751156" y="2345004"/>
            <a:ext cx="5923280" cy="3785652"/>
          </a:xfrm>
          <a:prstGeom prst="rect">
            <a:avLst/>
          </a:prstGeom>
          <a:noFill/>
        </p:spPr>
        <p:txBody>
          <a:bodyPr wrap="square" lIns="91440" tIns="45720" rIns="91440" bIns="45720" rtlCol="0" anchor="t">
            <a:spAutoFit/>
          </a:bodyPr>
          <a:lstStyle/>
          <a:p>
            <a:r>
              <a:rPr lang="fr-FR" sz="2400" b="1" dirty="0"/>
              <a:t>A) </a:t>
            </a:r>
            <a:r>
              <a:rPr lang="fr-FR" sz="2400" dirty="0"/>
              <a:t>A fogyasztók megcélzása és becsapása, hogy olyan terméket vásároljanak, amelyet egyébként nem vennének meg.</a:t>
            </a:r>
          </a:p>
          <a:p>
            <a:pPr algn="ctr"/>
            <a:endParaRPr lang="fr-FR" sz="2400" b="1" dirty="0"/>
          </a:p>
          <a:p>
            <a:r>
              <a:rPr lang="fr-FR" sz="2400" b="1" dirty="0"/>
              <a:t>B) </a:t>
            </a:r>
            <a:r>
              <a:rPr lang="fr-FR" sz="2400" dirty="0"/>
              <a:t>Az a folyamat, amely a textilanyagot megmenti a szemétté válástól, és valami újjá alakítja.</a:t>
            </a:r>
          </a:p>
          <a:p>
            <a:pPr algn="ctr"/>
            <a:endParaRPr lang="fr-FR" sz="2400" b="1" dirty="0"/>
          </a:p>
          <a:p>
            <a:r>
              <a:rPr lang="fr-FR" sz="2400" b="1" dirty="0"/>
              <a:t>C) </a:t>
            </a:r>
            <a:r>
              <a:rPr lang="fr-FR" sz="2400" dirty="0"/>
              <a:t>Annak biztosítása, hogy a termék előállításának módja </a:t>
            </a:r>
            <a:r>
              <a:rPr lang="hu-HU" sz="2400" dirty="0"/>
              <a:t>környezetbarát</a:t>
            </a:r>
            <a:r>
              <a:rPr lang="fr-FR" sz="2400" dirty="0"/>
              <a:t> legyen.</a:t>
            </a:r>
            <a:endParaRPr lang="fr-FR" sz="2800" dirty="0">
              <a:ea typeface="+mn-lt"/>
              <a:cs typeface="+mn-lt"/>
            </a:endParaRPr>
          </a:p>
        </p:txBody>
      </p:sp>
    </p:spTree>
    <p:extLst>
      <p:ext uri="{BB962C8B-B14F-4D97-AF65-F5344CB8AC3E}">
        <p14:creationId xmlns:p14="http://schemas.microsoft.com/office/powerpoint/2010/main" val="3169061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application&#10;&#10;Description automatically generated">
            <a:extLst>
              <a:ext uri="{FF2B5EF4-FFF2-40B4-BE49-F238E27FC236}">
                <a16:creationId xmlns:a16="http://schemas.microsoft.com/office/drawing/2014/main" id="{3CBE72A1-D6D6-5516-FDB3-99C65EE98F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17DC8032-21CF-5756-205F-5B254E4ADBAE}"/>
              </a:ext>
            </a:extLst>
          </p:cNvPr>
          <p:cNvSpPr txBox="1"/>
          <p:nvPr/>
        </p:nvSpPr>
        <p:spPr>
          <a:xfrm>
            <a:off x="833120" y="1339041"/>
            <a:ext cx="5923280" cy="646331"/>
          </a:xfrm>
          <a:prstGeom prst="rect">
            <a:avLst/>
          </a:prstGeom>
          <a:noFill/>
        </p:spPr>
        <p:txBody>
          <a:bodyPr wrap="square" rtlCol="0">
            <a:spAutoFit/>
          </a:bodyPr>
          <a:lstStyle/>
          <a:p>
            <a:pPr algn="ctr"/>
            <a:r>
              <a:rPr lang="fr-FR" sz="3600" dirty="0" err="1">
                <a:solidFill>
                  <a:srgbClr val="0070C0"/>
                </a:solidFill>
                <a:latin typeface="Love Ya Like A Sister" panose="02000000000000000000" pitchFamily="2" charset="0"/>
              </a:rPr>
              <a:t>Upcycling</a:t>
            </a:r>
            <a:endParaRPr lang="fr-BE" sz="36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3ECD53BD-26FF-63DB-A759-1DB2843F51D2}"/>
              </a:ext>
            </a:extLst>
          </p:cNvPr>
          <p:cNvSpPr txBox="1"/>
          <p:nvPr/>
        </p:nvSpPr>
        <p:spPr>
          <a:xfrm>
            <a:off x="3524249" y="7027505"/>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3" name="ZoneTexte 7">
            <a:extLst>
              <a:ext uri="{FF2B5EF4-FFF2-40B4-BE49-F238E27FC236}">
                <a16:creationId xmlns:a16="http://schemas.microsoft.com/office/drawing/2014/main" id="{BFFBDF16-A7F2-2FAF-8058-2FE8B31A5767}"/>
              </a:ext>
            </a:extLst>
          </p:cNvPr>
          <p:cNvSpPr txBox="1"/>
          <p:nvPr/>
        </p:nvSpPr>
        <p:spPr>
          <a:xfrm>
            <a:off x="907586" y="2259399"/>
            <a:ext cx="5621342" cy="3046988"/>
          </a:xfrm>
          <a:prstGeom prst="rect">
            <a:avLst/>
          </a:prstGeom>
          <a:noFill/>
        </p:spPr>
        <p:txBody>
          <a:bodyPr wrap="square" lIns="91440" tIns="45720" rIns="91440" bIns="45720" rtlCol="0" anchor="t">
            <a:spAutoFit/>
          </a:bodyPr>
          <a:lstStyle/>
          <a:p>
            <a:pPr algn="ctr"/>
            <a:r>
              <a:rPr lang="fr-FR" sz="2400" b="1" dirty="0">
                <a:latin typeface="Love Ya Like A Sister"/>
                <a:ea typeface="Calibri"/>
                <a:cs typeface="Calibri"/>
              </a:rPr>
              <a:t>B) </a:t>
            </a:r>
            <a:endParaRPr lang="fr-FR" sz="2800" dirty="0">
              <a:ea typeface="+mn-lt"/>
              <a:cs typeface="+mn-lt"/>
            </a:endParaRPr>
          </a:p>
          <a:p>
            <a:pPr algn="ctr"/>
            <a:r>
              <a:rPr lang="hu-HU" sz="2400" dirty="0">
                <a:ea typeface="+mn-lt"/>
                <a:cs typeface="+mn-lt"/>
              </a:rPr>
              <a:t>A folyamat, amely megmenti a textilanyagot a szemétté válástól, és valami új, még nagyobb értékű anyaggá alakítja át. Némi kreativitás szükséges hozzá, de ez egy nagyszerű helyettesítője az új termékek előállításának. Ez az átalakítás zöldebb módja.</a:t>
            </a:r>
            <a:endParaRPr lang="it-IT" sz="1600" dirty="0">
              <a:cs typeface="Calibri" panose="020F0502020204030204"/>
            </a:endParaRPr>
          </a:p>
        </p:txBody>
      </p:sp>
    </p:spTree>
    <p:extLst>
      <p:ext uri="{BB962C8B-B14F-4D97-AF65-F5344CB8AC3E}">
        <p14:creationId xmlns:p14="http://schemas.microsoft.com/office/powerpoint/2010/main" val="190574556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graphical user interface&#10;&#10;Description automatically generated">
            <a:extLst>
              <a:ext uri="{FF2B5EF4-FFF2-40B4-BE49-F238E27FC236}">
                <a16:creationId xmlns:a16="http://schemas.microsoft.com/office/drawing/2014/main" id="{6F117C77-BEB7-93A9-C432-FEE5093DF3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B7F9E6C5-1ED7-C98F-16D8-50A4F63791C9}"/>
              </a:ext>
            </a:extLst>
          </p:cNvPr>
          <p:cNvSpPr txBox="1"/>
          <p:nvPr/>
        </p:nvSpPr>
        <p:spPr>
          <a:xfrm>
            <a:off x="833120" y="1372562"/>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Minima</a:t>
            </a:r>
            <a:r>
              <a:rPr lang="hu-HU" sz="3600" dirty="0">
                <a:solidFill>
                  <a:srgbClr val="0070C0"/>
                </a:solidFill>
                <a:latin typeface="Love Ya Like A Sister" panose="02000000000000000000" pitchFamily="2" charset="0"/>
              </a:rPr>
              <a:t>lista megközelítés</a:t>
            </a:r>
            <a:endParaRPr lang="fr-BE" sz="36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79407358-F1B5-6132-898A-4DFAD2C8252D}"/>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3" name="ZoneTexte 7">
            <a:extLst>
              <a:ext uri="{FF2B5EF4-FFF2-40B4-BE49-F238E27FC236}">
                <a16:creationId xmlns:a16="http://schemas.microsoft.com/office/drawing/2014/main" id="{AEB9D0F8-22B5-1056-E039-A2C1D75F2797}"/>
              </a:ext>
            </a:extLst>
          </p:cNvPr>
          <p:cNvSpPr txBox="1"/>
          <p:nvPr/>
        </p:nvSpPr>
        <p:spPr>
          <a:xfrm>
            <a:off x="751156" y="2345004"/>
            <a:ext cx="5923280" cy="3416320"/>
          </a:xfrm>
          <a:prstGeom prst="rect">
            <a:avLst/>
          </a:prstGeom>
          <a:noFill/>
        </p:spPr>
        <p:txBody>
          <a:bodyPr wrap="square" lIns="91440" tIns="45720" rIns="91440" bIns="45720" rtlCol="0" anchor="t">
            <a:spAutoFit/>
          </a:bodyPr>
          <a:lstStyle/>
          <a:p>
            <a:r>
              <a:rPr lang="fr-FR" sz="2400" b="1" dirty="0"/>
              <a:t>A) </a:t>
            </a:r>
            <a:r>
              <a:rPr lang="fr-FR" sz="2400" dirty="0"/>
              <a:t>Azonosítani, hogy mi az igazán lényeges, eltávolítani és elkerülni a felesleges tárgyakat, miközben átgondoljuk a tárgyak értékét.</a:t>
            </a:r>
          </a:p>
          <a:p>
            <a:pPr algn="ctr"/>
            <a:endParaRPr lang="fr-FR" sz="2400" b="1" dirty="0"/>
          </a:p>
          <a:p>
            <a:r>
              <a:rPr lang="fr-FR" sz="2400" b="1" dirty="0"/>
              <a:t>B) </a:t>
            </a:r>
            <a:r>
              <a:rPr lang="fr-FR" sz="2400" dirty="0"/>
              <a:t>A környezetre és az állatok egészségére káros.</a:t>
            </a:r>
          </a:p>
          <a:p>
            <a:pPr algn="ctr"/>
            <a:endParaRPr lang="fr-FR" sz="2400" b="1" dirty="0"/>
          </a:p>
          <a:p>
            <a:r>
              <a:rPr lang="fr-FR" sz="2400" b="1" dirty="0"/>
              <a:t>C) </a:t>
            </a:r>
            <a:r>
              <a:rPr lang="fr-FR" sz="2400" dirty="0"/>
              <a:t>Annak biztosítása, hogy a termék előállításának módja környezetbarát legyen.</a:t>
            </a:r>
            <a:endParaRPr lang="fr-FR" sz="2800" dirty="0">
              <a:ea typeface="+mn-lt"/>
              <a:cs typeface="+mn-lt"/>
            </a:endParaRPr>
          </a:p>
        </p:txBody>
      </p:sp>
    </p:spTree>
    <p:extLst>
      <p:ext uri="{BB962C8B-B14F-4D97-AF65-F5344CB8AC3E}">
        <p14:creationId xmlns:p14="http://schemas.microsoft.com/office/powerpoint/2010/main" val="2455285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graphical user interface&#10;&#10;Description automatically generated">
            <a:extLst>
              <a:ext uri="{FF2B5EF4-FFF2-40B4-BE49-F238E27FC236}">
                <a16:creationId xmlns:a16="http://schemas.microsoft.com/office/drawing/2014/main" id="{6F117C77-BEB7-93A9-C432-FEE5093DF3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B7F9E6C5-1ED7-C98F-16D8-50A4F63791C9}"/>
              </a:ext>
            </a:extLst>
          </p:cNvPr>
          <p:cNvSpPr txBox="1"/>
          <p:nvPr/>
        </p:nvSpPr>
        <p:spPr>
          <a:xfrm>
            <a:off x="833120" y="1372562"/>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Minimal</a:t>
            </a:r>
            <a:r>
              <a:rPr lang="hu-HU" sz="3600" dirty="0" err="1">
                <a:solidFill>
                  <a:srgbClr val="0070C0"/>
                </a:solidFill>
                <a:latin typeface="Love Ya Like A Sister" panose="02000000000000000000" pitchFamily="2" charset="0"/>
              </a:rPr>
              <a:t>ista</a:t>
            </a:r>
            <a:r>
              <a:rPr lang="hu-HU" sz="3600" dirty="0">
                <a:solidFill>
                  <a:srgbClr val="0070C0"/>
                </a:solidFill>
                <a:latin typeface="Love Ya Like A Sister" panose="02000000000000000000" pitchFamily="2" charset="0"/>
              </a:rPr>
              <a:t> megközelítés</a:t>
            </a:r>
            <a:endParaRPr lang="fr-BE" sz="36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79407358-F1B5-6132-898A-4DFAD2C8252D}"/>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3" name="ZoneTexte 7">
            <a:extLst>
              <a:ext uri="{FF2B5EF4-FFF2-40B4-BE49-F238E27FC236}">
                <a16:creationId xmlns:a16="http://schemas.microsoft.com/office/drawing/2014/main" id="{AEB9D0F8-22B5-1056-E039-A2C1D75F2797}"/>
              </a:ext>
            </a:extLst>
          </p:cNvPr>
          <p:cNvSpPr txBox="1"/>
          <p:nvPr/>
        </p:nvSpPr>
        <p:spPr>
          <a:xfrm>
            <a:off x="751156" y="2345004"/>
            <a:ext cx="5923280" cy="1631216"/>
          </a:xfrm>
          <a:prstGeom prst="rect">
            <a:avLst/>
          </a:prstGeom>
          <a:noFill/>
        </p:spPr>
        <p:txBody>
          <a:bodyPr wrap="square" lIns="91440" tIns="45720" rIns="91440" bIns="45720" rtlCol="0" anchor="t">
            <a:spAutoFit/>
          </a:bodyPr>
          <a:lstStyle/>
          <a:p>
            <a:pPr algn="ctr"/>
            <a:r>
              <a:rPr lang="fr-FR" sz="2400" b="1" dirty="0">
                <a:latin typeface="Love Ya Like A Sister"/>
              </a:rPr>
              <a:t>A)</a:t>
            </a:r>
            <a:r>
              <a:rPr lang="fr-FR" sz="2800" b="1" dirty="0"/>
              <a:t> </a:t>
            </a:r>
            <a:endParaRPr lang="fr-FR" sz="2800" dirty="0"/>
          </a:p>
          <a:p>
            <a:pPr algn="ctr"/>
            <a:r>
              <a:rPr lang="fr-FR" sz="2400" dirty="0">
                <a:ea typeface="+mn-lt"/>
                <a:cs typeface="+mn-lt"/>
              </a:rPr>
              <a:t>A valóban lényeges dolgok azonosítása, a felesleges tárgyak eltávolítása és elkerülése, miközben átgondoljuk a tárgyak értékét.</a:t>
            </a:r>
          </a:p>
        </p:txBody>
      </p:sp>
    </p:spTree>
    <p:extLst>
      <p:ext uri="{BB962C8B-B14F-4D97-AF65-F5344CB8AC3E}">
        <p14:creationId xmlns:p14="http://schemas.microsoft.com/office/powerpoint/2010/main" val="13410932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imeline&#10;&#10;Description automatically generated">
            <a:extLst>
              <a:ext uri="{FF2B5EF4-FFF2-40B4-BE49-F238E27FC236}">
                <a16:creationId xmlns:a16="http://schemas.microsoft.com/office/drawing/2014/main" id="{79BA74FD-0E41-9F91-CC65-97DBBC310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02E9CE21-C8D9-FBD5-B366-DBEBA2F0835C}"/>
              </a:ext>
            </a:extLst>
          </p:cNvPr>
          <p:cNvSpPr txBox="1"/>
          <p:nvPr/>
        </p:nvSpPr>
        <p:spPr>
          <a:xfrm>
            <a:off x="833120" y="1394909"/>
            <a:ext cx="5923280" cy="646331"/>
          </a:xfrm>
          <a:prstGeom prst="rect">
            <a:avLst/>
          </a:prstGeom>
          <a:noFill/>
        </p:spPr>
        <p:txBody>
          <a:bodyPr wrap="square" rtlCol="0">
            <a:spAutoFit/>
          </a:bodyPr>
          <a:lstStyle/>
          <a:p>
            <a:pPr algn="ctr"/>
            <a:r>
              <a:rPr lang="hu-HU" sz="3600" dirty="0">
                <a:solidFill>
                  <a:srgbClr val="0070C0"/>
                </a:solidFill>
                <a:latin typeface="Love Ya Like A Sister" panose="02000000000000000000" pitchFamily="2" charset="0"/>
              </a:rPr>
              <a:t>Túlfogyasztás</a:t>
            </a:r>
            <a:endParaRPr lang="fr-BE" sz="36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1FEA3E81-C4FA-3D17-9C6F-358C7ECBB37F}"/>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10" name="ZoneTexte 7">
            <a:extLst>
              <a:ext uri="{FF2B5EF4-FFF2-40B4-BE49-F238E27FC236}">
                <a16:creationId xmlns:a16="http://schemas.microsoft.com/office/drawing/2014/main" id="{8E6D29B0-DBA6-AA5A-1E57-ADCD4D5BC300}"/>
              </a:ext>
            </a:extLst>
          </p:cNvPr>
          <p:cNvSpPr txBox="1"/>
          <p:nvPr/>
        </p:nvSpPr>
        <p:spPr>
          <a:xfrm>
            <a:off x="751156" y="2345004"/>
            <a:ext cx="5923280" cy="3046988"/>
          </a:xfrm>
          <a:prstGeom prst="rect">
            <a:avLst/>
          </a:prstGeom>
          <a:noFill/>
        </p:spPr>
        <p:txBody>
          <a:bodyPr wrap="square" lIns="91440" tIns="45720" rIns="91440" bIns="45720" rtlCol="0" anchor="t">
            <a:spAutoFit/>
          </a:bodyPr>
          <a:lstStyle/>
          <a:p>
            <a:r>
              <a:rPr lang="fr-FR" sz="2400" b="1" dirty="0"/>
              <a:t>A) </a:t>
            </a:r>
            <a:r>
              <a:rPr lang="fr-FR" sz="2400" dirty="0"/>
              <a:t>Többet fogyasztunk, mint amennyire valójában szükségünk van.</a:t>
            </a:r>
          </a:p>
          <a:p>
            <a:pPr algn="ctr"/>
            <a:endParaRPr lang="fr-FR" sz="2400" b="1" dirty="0"/>
          </a:p>
          <a:p>
            <a:r>
              <a:rPr lang="fr-FR" sz="2400" b="1" dirty="0"/>
              <a:t>B) </a:t>
            </a:r>
            <a:r>
              <a:rPr lang="fr-FR" sz="2400" dirty="0"/>
              <a:t>A környezetet tiszteletben tartó termelési és fogyasztási modell.</a:t>
            </a:r>
          </a:p>
          <a:p>
            <a:pPr algn="ctr"/>
            <a:endParaRPr lang="fr-FR" sz="2400" b="1" dirty="0"/>
          </a:p>
          <a:p>
            <a:r>
              <a:rPr lang="fr-FR" sz="2400" b="1" dirty="0"/>
              <a:t>C) </a:t>
            </a:r>
            <a:r>
              <a:rPr lang="fr-FR" sz="2400" dirty="0"/>
              <a:t>Környezetbarát, és a helyi közösségek és munkavállalók jólétét biztosítja.</a:t>
            </a:r>
            <a:endParaRPr lang="fr-FR" sz="2800" dirty="0">
              <a:ea typeface="+mn-lt"/>
              <a:cs typeface="+mn-lt"/>
            </a:endParaRPr>
          </a:p>
        </p:txBody>
      </p:sp>
    </p:spTree>
    <p:extLst>
      <p:ext uri="{BB962C8B-B14F-4D97-AF65-F5344CB8AC3E}">
        <p14:creationId xmlns:p14="http://schemas.microsoft.com/office/powerpoint/2010/main" val="1339929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imeline&#10;&#10;Description automatically generated">
            <a:extLst>
              <a:ext uri="{FF2B5EF4-FFF2-40B4-BE49-F238E27FC236}">
                <a16:creationId xmlns:a16="http://schemas.microsoft.com/office/drawing/2014/main" id="{79BA74FD-0E41-9F91-CC65-97DBBC310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02E9CE21-C8D9-FBD5-B366-DBEBA2F0835C}"/>
              </a:ext>
            </a:extLst>
          </p:cNvPr>
          <p:cNvSpPr txBox="1"/>
          <p:nvPr/>
        </p:nvSpPr>
        <p:spPr>
          <a:xfrm>
            <a:off x="833120" y="1394909"/>
            <a:ext cx="5923280" cy="646331"/>
          </a:xfrm>
          <a:prstGeom prst="rect">
            <a:avLst/>
          </a:prstGeom>
          <a:noFill/>
        </p:spPr>
        <p:txBody>
          <a:bodyPr wrap="square" rtlCol="0">
            <a:spAutoFit/>
          </a:bodyPr>
          <a:lstStyle/>
          <a:p>
            <a:pPr algn="ctr"/>
            <a:r>
              <a:rPr lang="hu-HU" sz="3600" dirty="0">
                <a:solidFill>
                  <a:srgbClr val="0070C0"/>
                </a:solidFill>
                <a:latin typeface="Love Ya Like A Sister" panose="02000000000000000000" pitchFamily="2" charset="0"/>
              </a:rPr>
              <a:t>Túlfogyasztás</a:t>
            </a:r>
            <a:endParaRPr lang="fr-BE" sz="36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1FEA3E81-C4FA-3D17-9C6F-358C7ECBB37F}"/>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10" name="ZoneTexte 7">
            <a:extLst>
              <a:ext uri="{FF2B5EF4-FFF2-40B4-BE49-F238E27FC236}">
                <a16:creationId xmlns:a16="http://schemas.microsoft.com/office/drawing/2014/main" id="{8E6D29B0-DBA6-AA5A-1E57-ADCD4D5BC300}"/>
              </a:ext>
            </a:extLst>
          </p:cNvPr>
          <p:cNvSpPr txBox="1"/>
          <p:nvPr/>
        </p:nvSpPr>
        <p:spPr>
          <a:xfrm>
            <a:off x="751156" y="2345004"/>
            <a:ext cx="5923280" cy="2739211"/>
          </a:xfrm>
          <a:prstGeom prst="rect">
            <a:avLst/>
          </a:prstGeom>
          <a:noFill/>
        </p:spPr>
        <p:txBody>
          <a:bodyPr wrap="square" lIns="91440" tIns="45720" rIns="91440" bIns="45720" rtlCol="0" anchor="t">
            <a:spAutoFit/>
          </a:bodyPr>
          <a:lstStyle/>
          <a:p>
            <a:pPr algn="ctr"/>
            <a:r>
              <a:rPr lang="fr-FR" sz="2400" b="1" dirty="0">
                <a:latin typeface="Love Ya Like A Sister"/>
              </a:rPr>
              <a:t>A)</a:t>
            </a:r>
            <a:r>
              <a:rPr lang="fr-FR" sz="2800" b="1" dirty="0"/>
              <a:t> </a:t>
            </a:r>
            <a:endParaRPr lang="fr-FR" sz="2800" dirty="0"/>
          </a:p>
          <a:p>
            <a:pPr algn="ctr"/>
            <a:r>
              <a:rPr lang="fr-FR" sz="2400" dirty="0"/>
              <a:t>Többet fogyasztunk, mint amennyire valójában szükségünk van. Ez minden ágazatra vonatkozik, és nagymértékben a tervezett elavulásnak és a magasabb életszínvonalnak köszönhető. A túlfogyasztás a természeti erőforrások túlzott kiaknázásához vezet.</a:t>
            </a:r>
            <a:endParaRPr lang="fr-FR" sz="2400" dirty="0">
              <a:ea typeface="+mn-lt"/>
              <a:cs typeface="+mn-lt"/>
            </a:endParaRPr>
          </a:p>
        </p:txBody>
      </p:sp>
    </p:spTree>
    <p:extLst>
      <p:ext uri="{BB962C8B-B14F-4D97-AF65-F5344CB8AC3E}">
        <p14:creationId xmlns:p14="http://schemas.microsoft.com/office/powerpoint/2010/main" val="6734460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D2DE2323-0327-8271-5899-C5DB809588A6}"/>
              </a:ext>
            </a:extLst>
          </p:cNvPr>
          <p:cNvSpPr txBox="1"/>
          <p:nvPr/>
        </p:nvSpPr>
        <p:spPr>
          <a:xfrm>
            <a:off x="833120" y="1953587"/>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Eco-design</a:t>
            </a:r>
            <a:endParaRPr lang="fr-BE" sz="3600" dirty="0">
              <a:solidFill>
                <a:srgbClr val="0070C0"/>
              </a:solidFill>
              <a:latin typeface="Love Ya Like A Sister" panose="02000000000000000000" pitchFamily="2" charset="0"/>
            </a:endParaRPr>
          </a:p>
        </p:txBody>
      </p:sp>
      <p:sp>
        <p:nvSpPr>
          <p:cNvPr id="11" name="ZoneTexte 10">
            <a:extLst>
              <a:ext uri="{FF2B5EF4-FFF2-40B4-BE49-F238E27FC236}">
                <a16:creationId xmlns:a16="http://schemas.microsoft.com/office/drawing/2014/main" id="{62A5EB1F-C3E5-3D0B-459E-4CBA472760D6}"/>
              </a:ext>
            </a:extLst>
          </p:cNvPr>
          <p:cNvSpPr txBox="1"/>
          <p:nvPr/>
        </p:nvSpPr>
        <p:spPr>
          <a:xfrm>
            <a:off x="833120" y="2735907"/>
            <a:ext cx="5923280" cy="584775"/>
          </a:xfrm>
          <a:prstGeom prst="rect">
            <a:avLst/>
          </a:prstGeom>
          <a:noFill/>
        </p:spPr>
        <p:txBody>
          <a:bodyPr wrap="square" rtlCol="0">
            <a:spAutoFit/>
          </a:bodyPr>
          <a:lstStyle/>
          <a:p>
            <a:pPr algn="ctr"/>
            <a:r>
              <a:rPr lang="fr-FR" sz="3200" dirty="0" err="1">
                <a:solidFill>
                  <a:srgbClr val="00B050"/>
                </a:solidFill>
                <a:latin typeface="Love Ya Like A Sister" panose="02000000000000000000" pitchFamily="2" charset="0"/>
              </a:rPr>
              <a:t>xxxxx</a:t>
            </a:r>
            <a:endParaRPr lang="fr-BE" sz="3200" dirty="0">
              <a:solidFill>
                <a:srgbClr val="00B050"/>
              </a:solidFill>
              <a:latin typeface="Love Ya Like A Sister" panose="02000000000000000000" pitchFamily="2" charset="0"/>
            </a:endParaRPr>
          </a:p>
        </p:txBody>
      </p:sp>
      <p:sp>
        <p:nvSpPr>
          <p:cNvPr id="12" name="ZoneTexte 11">
            <a:extLst>
              <a:ext uri="{FF2B5EF4-FFF2-40B4-BE49-F238E27FC236}">
                <a16:creationId xmlns:a16="http://schemas.microsoft.com/office/drawing/2014/main" id="{DA519647-3991-F4CA-EEFB-0DCD040A9F64}"/>
              </a:ext>
            </a:extLst>
          </p:cNvPr>
          <p:cNvSpPr txBox="1"/>
          <p:nvPr/>
        </p:nvSpPr>
        <p:spPr>
          <a:xfrm>
            <a:off x="818197" y="3518227"/>
            <a:ext cx="5923280" cy="523220"/>
          </a:xfrm>
          <a:prstGeom prst="rect">
            <a:avLst/>
          </a:prstGeom>
          <a:noFill/>
        </p:spPr>
        <p:txBody>
          <a:bodyPr wrap="square" rtlCol="0">
            <a:spAutoFit/>
          </a:bodyPr>
          <a:lstStyle/>
          <a:p>
            <a:pPr algn="ctr"/>
            <a:r>
              <a:rPr lang="fr-FR" sz="2800" dirty="0" err="1"/>
              <a:t>xxxxx</a:t>
            </a:r>
            <a:endParaRPr lang="fr-BE" sz="2800" dirty="0"/>
          </a:p>
        </p:txBody>
      </p:sp>
      <p:pic>
        <p:nvPicPr>
          <p:cNvPr id="4" name="Picture 3" descr="A picture containing diagram&#10;&#10;Description automatically generated">
            <a:extLst>
              <a:ext uri="{FF2B5EF4-FFF2-40B4-BE49-F238E27FC236}">
                <a16:creationId xmlns:a16="http://schemas.microsoft.com/office/drawing/2014/main" id="{B313E81F-D179-DAE6-150A-2AC6B5903A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5" name="ZoneTexte 5">
            <a:extLst>
              <a:ext uri="{FF2B5EF4-FFF2-40B4-BE49-F238E27FC236}">
                <a16:creationId xmlns:a16="http://schemas.microsoft.com/office/drawing/2014/main" id="{6F8F932D-E2F7-630C-8CD1-112629A80D52}"/>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3" name="ZoneTexte 5">
            <a:extLst>
              <a:ext uri="{FF2B5EF4-FFF2-40B4-BE49-F238E27FC236}">
                <a16:creationId xmlns:a16="http://schemas.microsoft.com/office/drawing/2014/main" id="{67F68A45-942C-A404-A5C5-C49FF4DE13F0}"/>
              </a:ext>
            </a:extLst>
          </p:cNvPr>
          <p:cNvSpPr txBox="1"/>
          <p:nvPr/>
        </p:nvSpPr>
        <p:spPr>
          <a:xfrm>
            <a:off x="649613" y="1315713"/>
            <a:ext cx="5923280" cy="646331"/>
          </a:xfrm>
          <a:prstGeom prst="rect">
            <a:avLst/>
          </a:prstGeom>
          <a:noFill/>
        </p:spPr>
        <p:txBody>
          <a:bodyPr wrap="square" lIns="91440" tIns="45720" rIns="91440" bIns="45720" rtlCol="0" anchor="t">
            <a:spAutoFit/>
          </a:bodyPr>
          <a:lstStyle/>
          <a:p>
            <a:pPr algn="ctr"/>
            <a:r>
              <a:rPr lang="hu-HU" sz="3600" dirty="0" err="1">
                <a:solidFill>
                  <a:srgbClr val="0070C0"/>
                </a:solidFill>
                <a:latin typeface="Love Ya Like A Sister" panose="02000000000000000000" pitchFamily="2" charset="0"/>
              </a:rPr>
              <a:t>Öko</a:t>
            </a:r>
            <a:r>
              <a:rPr lang="hu-HU" sz="3600" dirty="0">
                <a:solidFill>
                  <a:srgbClr val="0070C0"/>
                </a:solidFill>
                <a:latin typeface="Love Ya Like A Sister" panose="02000000000000000000" pitchFamily="2" charset="0"/>
              </a:rPr>
              <a:t>-tervezés</a:t>
            </a:r>
            <a:endParaRPr lang="fr-BE" sz="3600" dirty="0">
              <a:solidFill>
                <a:srgbClr val="0070C0"/>
              </a:solidFill>
              <a:latin typeface="Love Ya Like A Sister" panose="02000000000000000000" pitchFamily="2" charset="0"/>
            </a:endParaRPr>
          </a:p>
        </p:txBody>
      </p:sp>
      <p:sp>
        <p:nvSpPr>
          <p:cNvPr id="7" name="ZoneTexte 7">
            <a:extLst>
              <a:ext uri="{FF2B5EF4-FFF2-40B4-BE49-F238E27FC236}">
                <a16:creationId xmlns:a16="http://schemas.microsoft.com/office/drawing/2014/main" id="{0D00143F-107A-7642-774C-8D7832BB2DB0}"/>
              </a:ext>
            </a:extLst>
          </p:cNvPr>
          <p:cNvSpPr txBox="1"/>
          <p:nvPr/>
        </p:nvSpPr>
        <p:spPr>
          <a:xfrm>
            <a:off x="751156" y="2345004"/>
            <a:ext cx="5923280" cy="3785652"/>
          </a:xfrm>
          <a:prstGeom prst="rect">
            <a:avLst/>
          </a:prstGeom>
          <a:noFill/>
        </p:spPr>
        <p:txBody>
          <a:bodyPr wrap="square" lIns="91440" tIns="45720" rIns="91440" bIns="45720" rtlCol="0" anchor="t">
            <a:spAutoFit/>
          </a:bodyPr>
          <a:lstStyle/>
          <a:p>
            <a:r>
              <a:rPr lang="hu-HU" sz="2400" b="1" dirty="0"/>
              <a:t>A) </a:t>
            </a:r>
            <a:r>
              <a:rPr lang="hu-HU" sz="2400" dirty="0"/>
              <a:t>5 mm-nél kisebb műanyagdarabok.</a:t>
            </a:r>
          </a:p>
          <a:p>
            <a:pPr algn="ctr"/>
            <a:endParaRPr lang="hu-HU" sz="2400" b="1" dirty="0"/>
          </a:p>
          <a:p>
            <a:r>
              <a:rPr lang="hu-HU" sz="2400" b="1" dirty="0"/>
              <a:t>B) </a:t>
            </a:r>
            <a:r>
              <a:rPr lang="hu-HU" sz="2400" dirty="0"/>
              <a:t>A folyamat, amely a textilanyagot a szemétté válástól megmenti, és valami újjá alakítja.</a:t>
            </a:r>
          </a:p>
          <a:p>
            <a:pPr algn="ctr"/>
            <a:endParaRPr lang="hu-HU" sz="2400" b="1" dirty="0"/>
          </a:p>
          <a:p>
            <a:r>
              <a:rPr lang="hu-HU" sz="2400" b="1" dirty="0"/>
              <a:t>C) </a:t>
            </a:r>
            <a:r>
              <a:rPr lang="hu-HU" sz="2400" dirty="0"/>
              <a:t>A termék előállításának módja figyelembe veszi az életciklusának végét is, megoldást nyújtva annak </a:t>
            </a:r>
            <a:r>
              <a:rPr lang="hu-HU" sz="2400" dirty="0" err="1"/>
              <a:t>újrafelhasználására</a:t>
            </a:r>
            <a:r>
              <a:rPr lang="hu-HU" sz="2400" dirty="0"/>
              <a:t> vagy </a:t>
            </a:r>
            <a:r>
              <a:rPr lang="hu-HU" sz="2400" dirty="0" err="1"/>
              <a:t>újrahasznosítására</a:t>
            </a:r>
            <a:r>
              <a:rPr lang="hu-HU" sz="2400" dirty="0"/>
              <a:t>.</a:t>
            </a:r>
            <a:endParaRPr lang="fr-FR" sz="2800" dirty="0">
              <a:ea typeface="+mn-lt"/>
              <a:cs typeface="+mn-lt"/>
            </a:endParaRPr>
          </a:p>
        </p:txBody>
      </p:sp>
    </p:spTree>
    <p:extLst>
      <p:ext uri="{BB962C8B-B14F-4D97-AF65-F5344CB8AC3E}">
        <p14:creationId xmlns:p14="http://schemas.microsoft.com/office/powerpoint/2010/main" val="1775772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D7BA1892-D89E-E690-74A5-4BC17BA0B1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8" name="ZoneTexte 7">
            <a:extLst>
              <a:ext uri="{FF2B5EF4-FFF2-40B4-BE49-F238E27FC236}">
                <a16:creationId xmlns:a16="http://schemas.microsoft.com/office/drawing/2014/main" id="{CBD0C3EE-AE0D-D77D-2C1B-2B955E5BFFAA}"/>
              </a:ext>
            </a:extLst>
          </p:cNvPr>
          <p:cNvSpPr txBox="1"/>
          <p:nvPr/>
        </p:nvSpPr>
        <p:spPr>
          <a:xfrm>
            <a:off x="751156" y="2590822"/>
            <a:ext cx="5923280" cy="2677656"/>
          </a:xfrm>
          <a:prstGeom prst="rect">
            <a:avLst/>
          </a:prstGeom>
          <a:noFill/>
        </p:spPr>
        <p:txBody>
          <a:bodyPr wrap="square" lIns="91440" tIns="45720" rIns="91440" bIns="45720" rtlCol="0" anchor="t">
            <a:spAutoFit/>
          </a:bodyPr>
          <a:lstStyle/>
          <a:p>
            <a:pPr algn="ctr"/>
            <a:r>
              <a:rPr lang="fr-FR" sz="2400" b="1" dirty="0">
                <a:latin typeface="Love Ya Like A Sister"/>
                <a:ea typeface="Calibri"/>
                <a:cs typeface="Calibri"/>
              </a:rPr>
              <a:t>C)</a:t>
            </a:r>
            <a:r>
              <a:rPr lang="fr-FR" sz="2400" dirty="0">
                <a:ea typeface="Calibri"/>
                <a:cs typeface="Calibri"/>
              </a:rPr>
              <a:t> </a:t>
            </a:r>
            <a:endParaRPr lang="hu-HU" sz="2400" dirty="0">
              <a:ea typeface="Calibri"/>
              <a:cs typeface="Calibri"/>
            </a:endParaRPr>
          </a:p>
          <a:p>
            <a:pPr algn="ctr"/>
            <a:r>
              <a:rPr lang="hu-HU" sz="2400" dirty="0">
                <a:ea typeface="Calibri"/>
                <a:cs typeface="Calibri"/>
              </a:rPr>
              <a:t>Egy hagyományos termék vagy szolgáltatás környezetbarátként való népszerűsítése, holott lehet, hogy nem az. A </a:t>
            </a:r>
            <a:r>
              <a:rPr lang="hu-HU" sz="2400" dirty="0" err="1">
                <a:ea typeface="Calibri"/>
                <a:cs typeface="Calibri"/>
              </a:rPr>
              <a:t>zöldrefestés</a:t>
            </a:r>
            <a:r>
              <a:rPr lang="hu-HU" sz="2400" dirty="0">
                <a:ea typeface="Calibri"/>
                <a:cs typeface="Calibri"/>
              </a:rPr>
              <a:t> célja a fogyasztók megcélzása és becsapása, hogy olyan terméket vásároljanak, amelyet egyébként nem vennének meg.</a:t>
            </a:r>
            <a:endParaRPr lang="fr-FR" sz="2400" dirty="0">
              <a:ea typeface="Calibri"/>
              <a:cs typeface="Calibri"/>
            </a:endParaRPr>
          </a:p>
        </p:txBody>
      </p:sp>
      <p:sp>
        <p:nvSpPr>
          <p:cNvPr id="9" name="ZoneTexte 5">
            <a:extLst>
              <a:ext uri="{FF2B5EF4-FFF2-40B4-BE49-F238E27FC236}">
                <a16:creationId xmlns:a16="http://schemas.microsoft.com/office/drawing/2014/main" id="{FC843466-FF8F-7146-92E6-C98088651FE5}"/>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2" name="ZoneTexte 5">
            <a:extLst>
              <a:ext uri="{FF2B5EF4-FFF2-40B4-BE49-F238E27FC236}">
                <a16:creationId xmlns:a16="http://schemas.microsoft.com/office/drawing/2014/main" id="{DF1F6602-1458-5FCF-2BB1-683CDBA7E00D}"/>
              </a:ext>
            </a:extLst>
          </p:cNvPr>
          <p:cNvSpPr txBox="1"/>
          <p:nvPr/>
        </p:nvSpPr>
        <p:spPr>
          <a:xfrm>
            <a:off x="637592" y="1394909"/>
            <a:ext cx="5923280" cy="646331"/>
          </a:xfrm>
          <a:prstGeom prst="rect">
            <a:avLst/>
          </a:prstGeom>
          <a:noFill/>
        </p:spPr>
        <p:txBody>
          <a:bodyPr wrap="square" rtlCol="0">
            <a:spAutoFit/>
          </a:bodyPr>
          <a:lstStyle/>
          <a:p>
            <a:pPr algn="ctr"/>
            <a:r>
              <a:rPr lang="hu-HU" sz="3600" dirty="0" err="1">
                <a:solidFill>
                  <a:srgbClr val="0070C0"/>
                </a:solidFill>
                <a:latin typeface="Love Ya Like A Sister" panose="02000000000000000000" pitchFamily="2" charset="0"/>
              </a:rPr>
              <a:t>Zöldrefestés</a:t>
            </a:r>
            <a:endParaRPr lang="fr-BE" sz="4800" dirty="0">
              <a:solidFill>
                <a:srgbClr val="0070C0"/>
              </a:solidFill>
              <a:latin typeface="Love Ya Like A Sister" panose="02000000000000000000" pitchFamily="2" charset="0"/>
            </a:endParaRPr>
          </a:p>
        </p:txBody>
      </p:sp>
    </p:spTree>
    <p:extLst>
      <p:ext uri="{BB962C8B-B14F-4D97-AF65-F5344CB8AC3E}">
        <p14:creationId xmlns:p14="http://schemas.microsoft.com/office/powerpoint/2010/main" val="1269643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D2DE2323-0327-8271-5899-C5DB809588A6}"/>
              </a:ext>
            </a:extLst>
          </p:cNvPr>
          <p:cNvSpPr txBox="1"/>
          <p:nvPr/>
        </p:nvSpPr>
        <p:spPr>
          <a:xfrm>
            <a:off x="833120" y="1953587"/>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Eco-design</a:t>
            </a:r>
            <a:endParaRPr lang="fr-BE" sz="3600" dirty="0">
              <a:solidFill>
                <a:srgbClr val="0070C0"/>
              </a:solidFill>
              <a:latin typeface="Love Ya Like A Sister" panose="02000000000000000000" pitchFamily="2" charset="0"/>
            </a:endParaRPr>
          </a:p>
        </p:txBody>
      </p:sp>
      <p:sp>
        <p:nvSpPr>
          <p:cNvPr id="11" name="ZoneTexte 10">
            <a:extLst>
              <a:ext uri="{FF2B5EF4-FFF2-40B4-BE49-F238E27FC236}">
                <a16:creationId xmlns:a16="http://schemas.microsoft.com/office/drawing/2014/main" id="{62A5EB1F-C3E5-3D0B-459E-4CBA472760D6}"/>
              </a:ext>
            </a:extLst>
          </p:cNvPr>
          <p:cNvSpPr txBox="1"/>
          <p:nvPr/>
        </p:nvSpPr>
        <p:spPr>
          <a:xfrm>
            <a:off x="833120" y="2735907"/>
            <a:ext cx="5923280" cy="584775"/>
          </a:xfrm>
          <a:prstGeom prst="rect">
            <a:avLst/>
          </a:prstGeom>
          <a:noFill/>
        </p:spPr>
        <p:txBody>
          <a:bodyPr wrap="square" rtlCol="0">
            <a:spAutoFit/>
          </a:bodyPr>
          <a:lstStyle/>
          <a:p>
            <a:pPr algn="ctr"/>
            <a:r>
              <a:rPr lang="fr-FR" sz="3200" dirty="0" err="1">
                <a:solidFill>
                  <a:srgbClr val="00B050"/>
                </a:solidFill>
                <a:latin typeface="Love Ya Like A Sister" panose="02000000000000000000" pitchFamily="2" charset="0"/>
              </a:rPr>
              <a:t>xxxxx</a:t>
            </a:r>
            <a:endParaRPr lang="fr-BE" sz="3200" dirty="0">
              <a:solidFill>
                <a:srgbClr val="00B050"/>
              </a:solidFill>
              <a:latin typeface="Love Ya Like A Sister" panose="02000000000000000000" pitchFamily="2" charset="0"/>
            </a:endParaRPr>
          </a:p>
        </p:txBody>
      </p:sp>
      <p:sp>
        <p:nvSpPr>
          <p:cNvPr id="12" name="ZoneTexte 11">
            <a:extLst>
              <a:ext uri="{FF2B5EF4-FFF2-40B4-BE49-F238E27FC236}">
                <a16:creationId xmlns:a16="http://schemas.microsoft.com/office/drawing/2014/main" id="{DA519647-3991-F4CA-EEFB-0DCD040A9F64}"/>
              </a:ext>
            </a:extLst>
          </p:cNvPr>
          <p:cNvSpPr txBox="1"/>
          <p:nvPr/>
        </p:nvSpPr>
        <p:spPr>
          <a:xfrm>
            <a:off x="818197" y="3518227"/>
            <a:ext cx="5923280" cy="523220"/>
          </a:xfrm>
          <a:prstGeom prst="rect">
            <a:avLst/>
          </a:prstGeom>
          <a:noFill/>
        </p:spPr>
        <p:txBody>
          <a:bodyPr wrap="square" rtlCol="0">
            <a:spAutoFit/>
          </a:bodyPr>
          <a:lstStyle/>
          <a:p>
            <a:pPr algn="ctr"/>
            <a:r>
              <a:rPr lang="fr-FR" sz="2800" dirty="0" err="1"/>
              <a:t>xxxxx</a:t>
            </a:r>
            <a:endParaRPr lang="fr-BE" sz="2800" dirty="0"/>
          </a:p>
        </p:txBody>
      </p:sp>
      <p:pic>
        <p:nvPicPr>
          <p:cNvPr id="4" name="Picture 3" descr="A picture containing diagram&#10;&#10;Description automatically generated">
            <a:extLst>
              <a:ext uri="{FF2B5EF4-FFF2-40B4-BE49-F238E27FC236}">
                <a16:creationId xmlns:a16="http://schemas.microsoft.com/office/drawing/2014/main" id="{B313E81F-D179-DAE6-150A-2AC6B5903A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5" name="ZoneTexte 5">
            <a:extLst>
              <a:ext uri="{FF2B5EF4-FFF2-40B4-BE49-F238E27FC236}">
                <a16:creationId xmlns:a16="http://schemas.microsoft.com/office/drawing/2014/main" id="{6F8F932D-E2F7-630C-8CD1-112629A80D52}"/>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7" name="ZoneTexte 7">
            <a:extLst>
              <a:ext uri="{FF2B5EF4-FFF2-40B4-BE49-F238E27FC236}">
                <a16:creationId xmlns:a16="http://schemas.microsoft.com/office/drawing/2014/main" id="{0D00143F-107A-7642-774C-8D7832BB2DB0}"/>
              </a:ext>
            </a:extLst>
          </p:cNvPr>
          <p:cNvSpPr txBox="1"/>
          <p:nvPr/>
        </p:nvSpPr>
        <p:spPr>
          <a:xfrm>
            <a:off x="751156" y="2345004"/>
            <a:ext cx="5923280" cy="4216539"/>
          </a:xfrm>
          <a:prstGeom prst="rect">
            <a:avLst/>
          </a:prstGeom>
          <a:noFill/>
        </p:spPr>
        <p:txBody>
          <a:bodyPr wrap="square" lIns="91440" tIns="45720" rIns="91440" bIns="45720" rtlCol="0" anchor="t">
            <a:spAutoFit/>
          </a:bodyPr>
          <a:lstStyle/>
          <a:p>
            <a:pPr algn="ctr"/>
            <a:r>
              <a:rPr lang="fr-FR" sz="2400" b="1" dirty="0">
                <a:latin typeface="Love Ya Like A Sister"/>
                <a:ea typeface="Calibri"/>
                <a:cs typeface="Calibri"/>
              </a:rPr>
              <a:t>C) </a:t>
            </a:r>
            <a:endParaRPr lang="hu-HU" sz="2400" b="1" dirty="0">
              <a:latin typeface="Love Ya Like A Sister"/>
              <a:ea typeface="Calibri"/>
              <a:cs typeface="Calibri"/>
            </a:endParaRPr>
          </a:p>
          <a:p>
            <a:pPr algn="ctr"/>
            <a:endParaRPr lang="fr-FR" sz="2800" dirty="0">
              <a:latin typeface="Calibri"/>
              <a:ea typeface="Calibri"/>
              <a:cs typeface="Calibri"/>
            </a:endParaRPr>
          </a:p>
          <a:p>
            <a:pPr algn="ctr"/>
            <a:r>
              <a:rPr lang="fr-FR" sz="2400" dirty="0">
                <a:latin typeface="Calibri"/>
                <a:ea typeface="Calibri"/>
                <a:cs typeface="Calibri"/>
              </a:rPr>
              <a:t>A termék előállításának módja figyelembe veszi a termék életciklusának végét is, megoldást kínálva annak újrafelhasználására vagy újrahasznosítására. Biztosítja, hogy a termék előállításának módja környezetbarát legyen. Ez magában foglalja a tiszta erőforrások felhasználását és annak biztosítását, hogy a termék újrafelhasználható, javítható és újrahasznosítható legyen.</a:t>
            </a:r>
            <a:endParaRPr lang="fr-FR" sz="2400" dirty="0">
              <a:ea typeface="+mn-lt"/>
              <a:cs typeface="+mn-lt"/>
            </a:endParaRPr>
          </a:p>
        </p:txBody>
      </p:sp>
      <p:sp>
        <p:nvSpPr>
          <p:cNvPr id="2" name="ZoneTexte 5">
            <a:extLst>
              <a:ext uri="{FF2B5EF4-FFF2-40B4-BE49-F238E27FC236}">
                <a16:creationId xmlns:a16="http://schemas.microsoft.com/office/drawing/2014/main" id="{32E695F7-F9F6-8F1E-5F40-6B775F9AE319}"/>
              </a:ext>
            </a:extLst>
          </p:cNvPr>
          <p:cNvSpPr txBox="1"/>
          <p:nvPr/>
        </p:nvSpPr>
        <p:spPr>
          <a:xfrm>
            <a:off x="649613" y="1315713"/>
            <a:ext cx="5923280" cy="646331"/>
          </a:xfrm>
          <a:prstGeom prst="rect">
            <a:avLst/>
          </a:prstGeom>
          <a:noFill/>
        </p:spPr>
        <p:txBody>
          <a:bodyPr wrap="square" lIns="91440" tIns="45720" rIns="91440" bIns="45720" rtlCol="0" anchor="t">
            <a:spAutoFit/>
          </a:bodyPr>
          <a:lstStyle/>
          <a:p>
            <a:pPr algn="ctr"/>
            <a:r>
              <a:rPr lang="hu-HU" sz="3600" dirty="0" err="1">
                <a:solidFill>
                  <a:srgbClr val="0070C0"/>
                </a:solidFill>
                <a:latin typeface="Love Ya Like A Sister" panose="02000000000000000000" pitchFamily="2" charset="0"/>
              </a:rPr>
              <a:t>Öko</a:t>
            </a:r>
            <a:r>
              <a:rPr lang="hu-HU" sz="3600" dirty="0">
                <a:solidFill>
                  <a:srgbClr val="0070C0"/>
                </a:solidFill>
                <a:latin typeface="Love Ya Like A Sister" panose="02000000000000000000" pitchFamily="2" charset="0"/>
              </a:rPr>
              <a:t>-tervezés</a:t>
            </a:r>
            <a:endParaRPr lang="fr-BE" sz="3600" dirty="0">
              <a:solidFill>
                <a:srgbClr val="0070C0"/>
              </a:solidFill>
              <a:latin typeface="Love Ya Like A Sister" panose="02000000000000000000" pitchFamily="2" charset="0"/>
            </a:endParaRPr>
          </a:p>
        </p:txBody>
      </p:sp>
    </p:spTree>
    <p:extLst>
      <p:ext uri="{BB962C8B-B14F-4D97-AF65-F5344CB8AC3E}">
        <p14:creationId xmlns:p14="http://schemas.microsoft.com/office/powerpoint/2010/main" val="7612608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3B1BCD97-315D-D0CF-A957-B036F01569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17" name="ZoneTexte 16">
            <a:extLst>
              <a:ext uri="{FF2B5EF4-FFF2-40B4-BE49-F238E27FC236}">
                <a16:creationId xmlns:a16="http://schemas.microsoft.com/office/drawing/2014/main" id="{8FA00B9B-E3FA-A4A8-8BB7-9EC3597D7144}"/>
              </a:ext>
            </a:extLst>
          </p:cNvPr>
          <p:cNvSpPr txBox="1"/>
          <p:nvPr/>
        </p:nvSpPr>
        <p:spPr>
          <a:xfrm>
            <a:off x="751156" y="1429423"/>
            <a:ext cx="5923280" cy="646331"/>
          </a:xfrm>
          <a:prstGeom prst="rect">
            <a:avLst/>
          </a:prstGeom>
          <a:noFill/>
        </p:spPr>
        <p:txBody>
          <a:bodyPr wrap="square" rtlCol="0">
            <a:spAutoFit/>
          </a:bodyPr>
          <a:lstStyle/>
          <a:p>
            <a:pPr algn="ctr"/>
            <a:r>
              <a:rPr lang="hu-HU" sz="3600" dirty="0" err="1">
                <a:solidFill>
                  <a:srgbClr val="0070C0"/>
                </a:solidFill>
                <a:latin typeface="Love Ya Like A Sister" panose="02000000000000000000" pitchFamily="2" charset="0"/>
              </a:rPr>
              <a:t>Mikroműanyagok</a:t>
            </a:r>
            <a:endParaRPr lang="fr-BE" sz="48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A44E0050-77FC-70C0-D5CF-CEBD18446EAC}"/>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3" name="ZoneTexte 7">
            <a:extLst>
              <a:ext uri="{FF2B5EF4-FFF2-40B4-BE49-F238E27FC236}">
                <a16:creationId xmlns:a16="http://schemas.microsoft.com/office/drawing/2014/main" id="{F9370B97-27DE-4535-0389-146EABAC252D}"/>
              </a:ext>
            </a:extLst>
          </p:cNvPr>
          <p:cNvSpPr txBox="1"/>
          <p:nvPr/>
        </p:nvSpPr>
        <p:spPr>
          <a:xfrm>
            <a:off x="751156" y="2590822"/>
            <a:ext cx="5923280" cy="3539430"/>
          </a:xfrm>
          <a:prstGeom prst="rect">
            <a:avLst/>
          </a:prstGeom>
          <a:noFill/>
        </p:spPr>
        <p:txBody>
          <a:bodyPr wrap="square" lIns="91440" tIns="45720" rIns="91440" bIns="45720" rtlCol="0" anchor="t">
            <a:spAutoFit/>
          </a:bodyPr>
          <a:lstStyle/>
          <a:p>
            <a:r>
              <a:rPr lang="hu-HU" sz="2400" b="1" dirty="0">
                <a:cs typeface="Calibri"/>
              </a:rPr>
              <a:t>A) </a:t>
            </a:r>
            <a:r>
              <a:rPr lang="fr-FR" sz="2800" dirty="0"/>
              <a:t>Olyan textil, amelyet úgy állítanak elő, hogy az a termelők számára is előnyös legyen.</a:t>
            </a:r>
            <a:endParaRPr lang="hu-HU" sz="2800" dirty="0"/>
          </a:p>
          <a:p>
            <a:pPr algn="ctr"/>
            <a:endParaRPr lang="fr-FR" sz="2800" dirty="0">
              <a:ea typeface="Calibri"/>
              <a:cs typeface="Calibri"/>
            </a:endParaRPr>
          </a:p>
          <a:p>
            <a:pPr algn="ctr"/>
            <a:r>
              <a:rPr lang="fr-FR" sz="2400" b="1" dirty="0">
                <a:ea typeface="Calibri"/>
                <a:cs typeface="Calibri"/>
              </a:rPr>
              <a:t>B) </a:t>
            </a:r>
            <a:r>
              <a:rPr lang="hu-HU" sz="2800" dirty="0">
                <a:ea typeface="Calibri"/>
                <a:cs typeface="Calibri"/>
              </a:rPr>
              <a:t>5 mm-nél kisebb műanyagdarabok és törmelékek.</a:t>
            </a:r>
          </a:p>
          <a:p>
            <a:pPr algn="ctr"/>
            <a:endParaRPr lang="fr-FR" sz="2800" dirty="0">
              <a:ea typeface="Calibri"/>
              <a:cs typeface="Calibri"/>
            </a:endParaRPr>
          </a:p>
          <a:p>
            <a:r>
              <a:rPr lang="fr-FR" sz="2400" b="1" dirty="0">
                <a:ea typeface="Calibri"/>
                <a:cs typeface="Calibri"/>
              </a:rPr>
              <a:t>C)</a:t>
            </a:r>
            <a:r>
              <a:rPr lang="fr-FR" sz="2800" b="1" dirty="0">
                <a:ea typeface="Calibri"/>
                <a:cs typeface="Calibri"/>
              </a:rPr>
              <a:t>  </a:t>
            </a:r>
            <a:r>
              <a:rPr lang="fr-FR" sz="2800" dirty="0">
                <a:ea typeface="Calibri"/>
                <a:cs typeface="Calibri"/>
              </a:rPr>
              <a:t>Már használt termékek vásárlása.</a:t>
            </a:r>
          </a:p>
        </p:txBody>
      </p:sp>
    </p:spTree>
    <p:extLst>
      <p:ext uri="{BB962C8B-B14F-4D97-AF65-F5344CB8AC3E}">
        <p14:creationId xmlns:p14="http://schemas.microsoft.com/office/powerpoint/2010/main" val="899882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3B1BCD97-315D-D0CF-A957-B036F01569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5" name="ZoneTexte 5">
            <a:extLst>
              <a:ext uri="{FF2B5EF4-FFF2-40B4-BE49-F238E27FC236}">
                <a16:creationId xmlns:a16="http://schemas.microsoft.com/office/drawing/2014/main" id="{A44E0050-77FC-70C0-D5CF-CEBD18446EAC}"/>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3" name="ZoneTexte 7">
            <a:extLst>
              <a:ext uri="{FF2B5EF4-FFF2-40B4-BE49-F238E27FC236}">
                <a16:creationId xmlns:a16="http://schemas.microsoft.com/office/drawing/2014/main" id="{F9370B97-27DE-4535-0389-146EABAC252D}"/>
              </a:ext>
            </a:extLst>
          </p:cNvPr>
          <p:cNvSpPr txBox="1"/>
          <p:nvPr/>
        </p:nvSpPr>
        <p:spPr>
          <a:xfrm>
            <a:off x="751156" y="2590822"/>
            <a:ext cx="5923280" cy="2677656"/>
          </a:xfrm>
          <a:prstGeom prst="rect">
            <a:avLst/>
          </a:prstGeom>
          <a:noFill/>
        </p:spPr>
        <p:txBody>
          <a:bodyPr wrap="square" lIns="91440" tIns="45720" rIns="91440" bIns="45720" rtlCol="0" anchor="t">
            <a:spAutoFit/>
          </a:bodyPr>
          <a:lstStyle/>
          <a:p>
            <a:pPr algn="ctr"/>
            <a:r>
              <a:rPr lang="fr-FR" sz="2400" b="1" dirty="0">
                <a:latin typeface="Love Ya Like A Sister"/>
                <a:ea typeface="Calibri"/>
                <a:cs typeface="Calibri"/>
              </a:rPr>
              <a:t>B)</a:t>
            </a:r>
            <a:r>
              <a:rPr lang="fr-FR" sz="2400" dirty="0">
                <a:latin typeface="Love Ya Like A Sister"/>
                <a:ea typeface="Calibri"/>
                <a:cs typeface="Calibri"/>
              </a:rPr>
              <a:t> </a:t>
            </a:r>
            <a:endParaRPr lang="fr-FR" sz="2800" dirty="0">
              <a:ea typeface="Calibri"/>
              <a:cs typeface="Calibri"/>
            </a:endParaRPr>
          </a:p>
          <a:p>
            <a:pPr algn="ctr"/>
            <a:r>
              <a:rPr lang="hu-HU" sz="2400" dirty="0">
                <a:ea typeface="Calibri"/>
                <a:cs typeface="Calibri"/>
              </a:rPr>
              <a:t>5 mm-nél kisebb műanyagdarabok és törmelékek. A környezetre és az állatok egészségére ártalmas </a:t>
            </a:r>
            <a:r>
              <a:rPr lang="hu-HU" sz="2400" dirty="0" err="1">
                <a:ea typeface="Calibri"/>
                <a:cs typeface="Calibri"/>
              </a:rPr>
              <a:t>mikroműanyagok</a:t>
            </a:r>
            <a:r>
              <a:rPr lang="hu-HU" sz="2400" dirty="0">
                <a:ea typeface="Calibri"/>
                <a:cs typeface="Calibri"/>
              </a:rPr>
              <a:t> nagyrészt a szintetikus ruházat miatt kerülnek az óceánba, amely a mosás során lebomlik. A sérült műanyaghulladékból is származhatnak.</a:t>
            </a:r>
            <a:endParaRPr lang="fr-FR" sz="1600" dirty="0"/>
          </a:p>
        </p:txBody>
      </p:sp>
      <p:sp>
        <p:nvSpPr>
          <p:cNvPr id="2" name="ZoneTexte 16">
            <a:extLst>
              <a:ext uri="{FF2B5EF4-FFF2-40B4-BE49-F238E27FC236}">
                <a16:creationId xmlns:a16="http://schemas.microsoft.com/office/drawing/2014/main" id="{8024CA3C-0A7F-2371-78C3-F41FF8F7084C}"/>
              </a:ext>
            </a:extLst>
          </p:cNvPr>
          <p:cNvSpPr txBox="1"/>
          <p:nvPr/>
        </p:nvSpPr>
        <p:spPr>
          <a:xfrm>
            <a:off x="751156" y="1429423"/>
            <a:ext cx="5923280" cy="646331"/>
          </a:xfrm>
          <a:prstGeom prst="rect">
            <a:avLst/>
          </a:prstGeom>
          <a:noFill/>
        </p:spPr>
        <p:txBody>
          <a:bodyPr wrap="square" rtlCol="0">
            <a:spAutoFit/>
          </a:bodyPr>
          <a:lstStyle/>
          <a:p>
            <a:pPr algn="ctr"/>
            <a:r>
              <a:rPr lang="hu-HU" sz="3600" dirty="0" err="1">
                <a:solidFill>
                  <a:srgbClr val="0070C0"/>
                </a:solidFill>
                <a:latin typeface="Love Ya Like A Sister" panose="02000000000000000000" pitchFamily="2" charset="0"/>
              </a:rPr>
              <a:t>Mikroműanyagok</a:t>
            </a:r>
            <a:endParaRPr lang="fr-BE" sz="4800" dirty="0">
              <a:solidFill>
                <a:srgbClr val="0070C0"/>
              </a:solidFill>
              <a:latin typeface="Love Ya Like A Sister" panose="02000000000000000000" pitchFamily="2" charset="0"/>
            </a:endParaRPr>
          </a:p>
        </p:txBody>
      </p:sp>
    </p:spTree>
    <p:extLst>
      <p:ext uri="{BB962C8B-B14F-4D97-AF65-F5344CB8AC3E}">
        <p14:creationId xmlns:p14="http://schemas.microsoft.com/office/powerpoint/2010/main" val="24543259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pattern&#10;&#10;Description automatically generated with medium confidence">
            <a:extLst>
              <a:ext uri="{FF2B5EF4-FFF2-40B4-BE49-F238E27FC236}">
                <a16:creationId xmlns:a16="http://schemas.microsoft.com/office/drawing/2014/main" id="{A481630A-7A4F-E3CE-05AC-D9848860FF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9" name="ZoneTexte 8">
            <a:extLst>
              <a:ext uri="{FF2B5EF4-FFF2-40B4-BE49-F238E27FC236}">
                <a16:creationId xmlns:a16="http://schemas.microsoft.com/office/drawing/2014/main" id="{66021D49-0FD8-E830-16DC-25B0A1A5B760}"/>
              </a:ext>
            </a:extLst>
          </p:cNvPr>
          <p:cNvSpPr txBox="1"/>
          <p:nvPr/>
        </p:nvSpPr>
        <p:spPr>
          <a:xfrm>
            <a:off x="810773" y="1674248"/>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Fairtrade textil</a:t>
            </a:r>
            <a:r>
              <a:rPr lang="hu-HU" sz="3600" dirty="0" err="1">
                <a:solidFill>
                  <a:srgbClr val="0070C0"/>
                </a:solidFill>
                <a:latin typeface="Love Ya Like A Sister" panose="02000000000000000000" pitchFamily="2" charset="0"/>
              </a:rPr>
              <a:t>ek</a:t>
            </a:r>
            <a:endParaRPr lang="fr-BE" sz="36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B191F5A2-196D-8D18-C89E-9CEFB8E98384}"/>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7" name="ZoneTexte 7">
            <a:extLst>
              <a:ext uri="{FF2B5EF4-FFF2-40B4-BE49-F238E27FC236}">
                <a16:creationId xmlns:a16="http://schemas.microsoft.com/office/drawing/2014/main" id="{5EEC6A47-6398-F036-080C-B54AB2315C25}"/>
              </a:ext>
            </a:extLst>
          </p:cNvPr>
          <p:cNvSpPr txBox="1"/>
          <p:nvPr/>
        </p:nvSpPr>
        <p:spPr>
          <a:xfrm>
            <a:off x="751156" y="2303741"/>
            <a:ext cx="5923280" cy="4401205"/>
          </a:xfrm>
          <a:prstGeom prst="rect">
            <a:avLst/>
          </a:prstGeom>
          <a:noFill/>
        </p:spPr>
        <p:txBody>
          <a:bodyPr wrap="square" lIns="91440" tIns="45720" rIns="91440" bIns="45720" rtlCol="0" anchor="t">
            <a:spAutoFit/>
          </a:bodyPr>
          <a:lstStyle/>
          <a:p>
            <a:r>
              <a:rPr lang="fr-FR" sz="2400" b="1" dirty="0"/>
              <a:t>A)</a:t>
            </a:r>
            <a:r>
              <a:rPr lang="fr-FR" sz="2800" b="1" dirty="0"/>
              <a:t> </a:t>
            </a:r>
            <a:r>
              <a:rPr lang="fr-FR" sz="2800" dirty="0"/>
              <a:t>A folyamat, amely megmenti a </a:t>
            </a:r>
            <a:r>
              <a:rPr lang="hu-HU" sz="2800" dirty="0"/>
              <a:t>   </a:t>
            </a:r>
            <a:r>
              <a:rPr lang="fr-FR" sz="2800" dirty="0"/>
              <a:t>textilanyagot a szemét</a:t>
            </a:r>
            <a:r>
              <a:rPr lang="hu-HU" sz="2800" dirty="0"/>
              <a:t>té válástó</a:t>
            </a:r>
            <a:r>
              <a:rPr lang="fr-FR" sz="2800" dirty="0"/>
              <a:t>l, és valami újjá alakítja.</a:t>
            </a:r>
            <a:endParaRPr lang="hu-HU" sz="2800" dirty="0"/>
          </a:p>
          <a:p>
            <a:endParaRPr lang="hu-HU" sz="2800" dirty="0">
              <a:cs typeface="Calibri"/>
            </a:endParaRPr>
          </a:p>
          <a:p>
            <a:r>
              <a:rPr lang="fr-FR" sz="2400" b="1" dirty="0">
                <a:ea typeface="Calibri"/>
                <a:cs typeface="Calibri"/>
              </a:rPr>
              <a:t>B)</a:t>
            </a:r>
            <a:r>
              <a:rPr lang="fr-FR" sz="2400" dirty="0">
                <a:ea typeface="Calibri"/>
                <a:cs typeface="Calibri"/>
              </a:rPr>
              <a:t> </a:t>
            </a:r>
            <a:r>
              <a:rPr lang="fr-FR" sz="2800" dirty="0">
                <a:ea typeface="Calibri"/>
                <a:cs typeface="Calibri"/>
              </a:rPr>
              <a:t>Olyan textil, amelyet úgy állítanak elő, hogy az a termelők számára is előnyös legyen.</a:t>
            </a:r>
            <a:endParaRPr lang="hu-HU" sz="2800" dirty="0">
              <a:ea typeface="Calibri"/>
              <a:cs typeface="Calibri"/>
            </a:endParaRPr>
          </a:p>
          <a:p>
            <a:endParaRPr lang="hu-HU" sz="2800" dirty="0">
              <a:ea typeface="Calibri"/>
              <a:cs typeface="Calibri"/>
            </a:endParaRPr>
          </a:p>
          <a:p>
            <a:r>
              <a:rPr lang="fr-FR" sz="2400" b="1" dirty="0">
                <a:ea typeface="Calibri"/>
                <a:cs typeface="Calibri"/>
              </a:rPr>
              <a:t>C)</a:t>
            </a:r>
            <a:r>
              <a:rPr lang="fr-FR" sz="2800" dirty="0">
                <a:ea typeface="Calibri"/>
                <a:cs typeface="Calibri"/>
              </a:rPr>
              <a:t>  Ez a természeti erőforrások túlzott kiaknázásához vezet.</a:t>
            </a:r>
          </a:p>
        </p:txBody>
      </p:sp>
    </p:spTree>
    <p:extLst>
      <p:ext uri="{BB962C8B-B14F-4D97-AF65-F5344CB8AC3E}">
        <p14:creationId xmlns:p14="http://schemas.microsoft.com/office/powerpoint/2010/main" val="3558359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pattern&#10;&#10;Description automatically generated with medium confidence">
            <a:extLst>
              <a:ext uri="{FF2B5EF4-FFF2-40B4-BE49-F238E27FC236}">
                <a16:creationId xmlns:a16="http://schemas.microsoft.com/office/drawing/2014/main" id="{A481630A-7A4F-E3CE-05AC-D9848860FF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9" name="ZoneTexte 8">
            <a:extLst>
              <a:ext uri="{FF2B5EF4-FFF2-40B4-BE49-F238E27FC236}">
                <a16:creationId xmlns:a16="http://schemas.microsoft.com/office/drawing/2014/main" id="{66021D49-0FD8-E830-16DC-25B0A1A5B760}"/>
              </a:ext>
            </a:extLst>
          </p:cNvPr>
          <p:cNvSpPr txBox="1"/>
          <p:nvPr/>
        </p:nvSpPr>
        <p:spPr>
          <a:xfrm>
            <a:off x="810773" y="1674248"/>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Fairtrade textile</a:t>
            </a:r>
            <a:r>
              <a:rPr lang="hu-HU" sz="3600" dirty="0">
                <a:solidFill>
                  <a:srgbClr val="0070C0"/>
                </a:solidFill>
                <a:latin typeface="Love Ya Like A Sister" panose="02000000000000000000" pitchFamily="2" charset="0"/>
              </a:rPr>
              <a:t>k</a:t>
            </a:r>
            <a:endParaRPr lang="fr-BE" sz="3600" dirty="0">
              <a:solidFill>
                <a:srgbClr val="0070C0"/>
              </a:solidFill>
              <a:latin typeface="Love Ya Like A Sister" panose="02000000000000000000" pitchFamily="2" charset="0"/>
            </a:endParaRPr>
          </a:p>
        </p:txBody>
      </p:sp>
      <p:sp>
        <p:nvSpPr>
          <p:cNvPr id="5" name="ZoneTexte 5">
            <a:extLst>
              <a:ext uri="{FF2B5EF4-FFF2-40B4-BE49-F238E27FC236}">
                <a16:creationId xmlns:a16="http://schemas.microsoft.com/office/drawing/2014/main" id="{B191F5A2-196D-8D18-C89E-9CEFB8E98384}"/>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7" name="ZoneTexte 7">
            <a:extLst>
              <a:ext uri="{FF2B5EF4-FFF2-40B4-BE49-F238E27FC236}">
                <a16:creationId xmlns:a16="http://schemas.microsoft.com/office/drawing/2014/main" id="{5EEC6A47-6398-F036-080C-B54AB2315C25}"/>
              </a:ext>
            </a:extLst>
          </p:cNvPr>
          <p:cNvSpPr txBox="1"/>
          <p:nvPr/>
        </p:nvSpPr>
        <p:spPr>
          <a:xfrm>
            <a:off x="751156" y="2431328"/>
            <a:ext cx="5923280" cy="3046988"/>
          </a:xfrm>
          <a:prstGeom prst="rect">
            <a:avLst/>
          </a:prstGeom>
          <a:noFill/>
        </p:spPr>
        <p:txBody>
          <a:bodyPr wrap="square" lIns="91440" tIns="45720" rIns="91440" bIns="45720" rtlCol="0" anchor="t">
            <a:spAutoFit/>
          </a:bodyPr>
          <a:lstStyle/>
          <a:p>
            <a:pPr algn="ctr"/>
            <a:r>
              <a:rPr lang="fr-FR" sz="2400" b="1" dirty="0">
                <a:latin typeface="Love Ya Like A Sister"/>
                <a:ea typeface="Calibri"/>
                <a:cs typeface="Calibri"/>
              </a:rPr>
              <a:t>B)</a:t>
            </a:r>
            <a:r>
              <a:rPr lang="fr-FR" sz="2400" dirty="0">
                <a:latin typeface="Love Ya Like A Sister"/>
                <a:ea typeface="Calibri"/>
                <a:cs typeface="Calibri"/>
              </a:rPr>
              <a:t> </a:t>
            </a:r>
            <a:endParaRPr lang="fr-FR" sz="2800" dirty="0">
              <a:ea typeface="Calibri"/>
              <a:cs typeface="Calibri"/>
            </a:endParaRPr>
          </a:p>
          <a:p>
            <a:pPr algn="ctr"/>
            <a:r>
              <a:rPr lang="fr-FR" sz="2400" dirty="0">
                <a:ea typeface="Calibri"/>
                <a:cs typeface="Calibri"/>
              </a:rPr>
              <a:t>Olyan textil, amelyet úgy állítanak elő, hogy az a termelők számára is előnyös legyen. A </a:t>
            </a:r>
            <a:r>
              <a:rPr lang="hu-HU" sz="2400" dirty="0">
                <a:ea typeface="Calibri"/>
                <a:cs typeface="Calibri"/>
              </a:rPr>
              <a:t>„</a:t>
            </a:r>
            <a:r>
              <a:rPr lang="fr-FR" sz="2400" dirty="0">
                <a:ea typeface="Calibri"/>
                <a:cs typeface="Calibri"/>
              </a:rPr>
              <a:t>méltányos kereskedelem</a:t>
            </a:r>
            <a:r>
              <a:rPr lang="hu-HU" sz="2400" dirty="0">
                <a:ea typeface="Calibri"/>
                <a:cs typeface="Calibri"/>
              </a:rPr>
              <a:t>”</a:t>
            </a:r>
            <a:r>
              <a:rPr lang="fr-FR" sz="2400" dirty="0">
                <a:ea typeface="Calibri"/>
                <a:cs typeface="Calibri"/>
              </a:rPr>
              <a:t> célja, hogy az értéklánc minden </a:t>
            </a:r>
            <a:r>
              <a:rPr lang="hu-HU" sz="2400" dirty="0">
                <a:ea typeface="Calibri"/>
                <a:cs typeface="Calibri"/>
              </a:rPr>
              <a:t>szereplőjének</a:t>
            </a:r>
            <a:r>
              <a:rPr lang="fr-FR" sz="2400" dirty="0">
                <a:ea typeface="Calibri"/>
                <a:cs typeface="Calibri"/>
              </a:rPr>
              <a:t> egyenlő bánásmódot biztosítson. Környezetbarát, és biztosítja a helyi közösségek és munkavállalók jólétét.</a:t>
            </a:r>
            <a:endParaRPr lang="fr-FR" sz="1600" dirty="0"/>
          </a:p>
        </p:txBody>
      </p:sp>
    </p:spTree>
    <p:extLst>
      <p:ext uri="{BB962C8B-B14F-4D97-AF65-F5344CB8AC3E}">
        <p14:creationId xmlns:p14="http://schemas.microsoft.com/office/powerpoint/2010/main" val="42889512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imeline&#10;&#10;Description automatically generated">
            <a:extLst>
              <a:ext uri="{FF2B5EF4-FFF2-40B4-BE49-F238E27FC236}">
                <a16:creationId xmlns:a16="http://schemas.microsoft.com/office/drawing/2014/main" id="{DEB20D3A-1EBF-1B6A-E464-49FAB8BA2C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FAF0A656-806B-5994-0B7B-82BF2C8BA717}"/>
              </a:ext>
            </a:extLst>
          </p:cNvPr>
          <p:cNvSpPr txBox="1"/>
          <p:nvPr/>
        </p:nvSpPr>
        <p:spPr>
          <a:xfrm>
            <a:off x="833120" y="1551339"/>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Second-hand</a:t>
            </a:r>
            <a:endParaRPr lang="fr-BE" sz="4800" dirty="0">
              <a:solidFill>
                <a:srgbClr val="0070C0"/>
              </a:solidFill>
              <a:latin typeface="Love Ya Like A Sister" panose="02000000000000000000" pitchFamily="2" charset="0"/>
            </a:endParaRPr>
          </a:p>
        </p:txBody>
      </p:sp>
      <p:sp>
        <p:nvSpPr>
          <p:cNvPr id="2" name="ZoneTexte 5">
            <a:extLst>
              <a:ext uri="{FF2B5EF4-FFF2-40B4-BE49-F238E27FC236}">
                <a16:creationId xmlns:a16="http://schemas.microsoft.com/office/drawing/2014/main" id="{8DB0655A-D895-7AD8-0149-2707CAEED29F}"/>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4" name="ZoneTexte 7">
            <a:extLst>
              <a:ext uri="{FF2B5EF4-FFF2-40B4-BE49-F238E27FC236}">
                <a16:creationId xmlns:a16="http://schemas.microsoft.com/office/drawing/2014/main" id="{5808693C-9A14-A079-3788-AF0B1DF1EC7E}"/>
              </a:ext>
            </a:extLst>
          </p:cNvPr>
          <p:cNvSpPr txBox="1"/>
          <p:nvPr/>
        </p:nvSpPr>
        <p:spPr>
          <a:xfrm>
            <a:off x="751156" y="2590822"/>
            <a:ext cx="5923280" cy="3416320"/>
          </a:xfrm>
          <a:prstGeom prst="rect">
            <a:avLst/>
          </a:prstGeom>
          <a:noFill/>
        </p:spPr>
        <p:txBody>
          <a:bodyPr wrap="square" lIns="91440" tIns="45720" rIns="91440" bIns="45720" rtlCol="0" anchor="t">
            <a:spAutoFit/>
          </a:bodyPr>
          <a:lstStyle/>
          <a:p>
            <a:r>
              <a:rPr lang="fr-FR" sz="2400" b="1" dirty="0"/>
              <a:t>A) </a:t>
            </a:r>
            <a:r>
              <a:rPr lang="fr-FR" sz="2400" dirty="0"/>
              <a:t>Már használt termékek vásárlása.</a:t>
            </a:r>
          </a:p>
          <a:p>
            <a:pPr algn="ctr"/>
            <a:endParaRPr lang="fr-FR" sz="2400" b="1" dirty="0"/>
          </a:p>
          <a:p>
            <a:r>
              <a:rPr lang="fr-FR" sz="2400" b="1" dirty="0"/>
              <a:t>B) </a:t>
            </a:r>
            <a:r>
              <a:rPr lang="fr-FR" sz="2400" dirty="0"/>
              <a:t>Annak biztosítása, hogy a termék előállításának módja </a:t>
            </a:r>
            <a:r>
              <a:rPr lang="hu-HU" sz="2400" dirty="0"/>
              <a:t>környezetbarát</a:t>
            </a:r>
            <a:r>
              <a:rPr lang="fr-FR" sz="2400" dirty="0"/>
              <a:t> legyen.</a:t>
            </a:r>
          </a:p>
          <a:p>
            <a:pPr algn="ctr"/>
            <a:endParaRPr lang="fr-FR" sz="2400" b="1" dirty="0"/>
          </a:p>
          <a:p>
            <a:r>
              <a:rPr lang="fr-FR" sz="2400" b="1" dirty="0"/>
              <a:t>C) </a:t>
            </a:r>
            <a:r>
              <a:rPr lang="fr-FR" sz="2400" dirty="0"/>
              <a:t>Annak meghatározása, hogy mi az igazán lényeges, a felesleges tárgyak eltávolítása és elkerülése, miközben átgondoljuk a tárgyak értékét.</a:t>
            </a:r>
            <a:endParaRPr lang="fr-FR" sz="2800" dirty="0">
              <a:ea typeface="Calibri"/>
              <a:cs typeface="Calibri"/>
            </a:endParaRPr>
          </a:p>
        </p:txBody>
      </p:sp>
    </p:spTree>
    <p:extLst>
      <p:ext uri="{BB962C8B-B14F-4D97-AF65-F5344CB8AC3E}">
        <p14:creationId xmlns:p14="http://schemas.microsoft.com/office/powerpoint/2010/main" val="532483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imeline&#10;&#10;Description automatically generated">
            <a:extLst>
              <a:ext uri="{FF2B5EF4-FFF2-40B4-BE49-F238E27FC236}">
                <a16:creationId xmlns:a16="http://schemas.microsoft.com/office/drawing/2014/main" id="{DEB20D3A-1EBF-1B6A-E464-49FAB8BA2C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FAF0A656-806B-5994-0B7B-82BF2C8BA717}"/>
              </a:ext>
            </a:extLst>
          </p:cNvPr>
          <p:cNvSpPr txBox="1"/>
          <p:nvPr/>
        </p:nvSpPr>
        <p:spPr>
          <a:xfrm>
            <a:off x="833120" y="1551339"/>
            <a:ext cx="5923280" cy="646331"/>
          </a:xfrm>
          <a:prstGeom prst="rect">
            <a:avLst/>
          </a:prstGeom>
          <a:noFill/>
        </p:spPr>
        <p:txBody>
          <a:bodyPr wrap="square" rtlCol="0">
            <a:spAutoFit/>
          </a:bodyPr>
          <a:lstStyle/>
          <a:p>
            <a:pPr algn="ctr"/>
            <a:r>
              <a:rPr lang="fr-FR" sz="3600" dirty="0">
                <a:solidFill>
                  <a:srgbClr val="0070C0"/>
                </a:solidFill>
                <a:latin typeface="Love Ya Like A Sister" panose="02000000000000000000" pitchFamily="2" charset="0"/>
              </a:rPr>
              <a:t>Second-hand</a:t>
            </a:r>
            <a:endParaRPr lang="fr-BE" sz="4800" dirty="0">
              <a:solidFill>
                <a:srgbClr val="0070C0"/>
              </a:solidFill>
              <a:latin typeface="Love Ya Like A Sister" panose="02000000000000000000" pitchFamily="2" charset="0"/>
            </a:endParaRPr>
          </a:p>
        </p:txBody>
      </p:sp>
      <p:sp>
        <p:nvSpPr>
          <p:cNvPr id="2" name="ZoneTexte 5">
            <a:extLst>
              <a:ext uri="{FF2B5EF4-FFF2-40B4-BE49-F238E27FC236}">
                <a16:creationId xmlns:a16="http://schemas.microsoft.com/office/drawing/2014/main" id="{8DB0655A-D895-7AD8-0149-2707CAEED29F}"/>
              </a:ext>
            </a:extLst>
          </p:cNvPr>
          <p:cNvSpPr txBox="1"/>
          <p:nvPr/>
        </p:nvSpPr>
        <p:spPr>
          <a:xfrm>
            <a:off x="2676524" y="209554"/>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4" name="ZoneTexte 7">
            <a:extLst>
              <a:ext uri="{FF2B5EF4-FFF2-40B4-BE49-F238E27FC236}">
                <a16:creationId xmlns:a16="http://schemas.microsoft.com/office/drawing/2014/main" id="{5808693C-9A14-A079-3788-AF0B1DF1EC7E}"/>
              </a:ext>
            </a:extLst>
          </p:cNvPr>
          <p:cNvSpPr txBox="1"/>
          <p:nvPr/>
        </p:nvSpPr>
        <p:spPr>
          <a:xfrm>
            <a:off x="751156" y="2122982"/>
            <a:ext cx="5923280" cy="3108543"/>
          </a:xfrm>
          <a:prstGeom prst="rect">
            <a:avLst/>
          </a:prstGeom>
          <a:noFill/>
        </p:spPr>
        <p:txBody>
          <a:bodyPr wrap="square" lIns="91440" tIns="45720" rIns="91440" bIns="45720" rtlCol="0" anchor="t">
            <a:spAutoFit/>
          </a:bodyPr>
          <a:lstStyle/>
          <a:p>
            <a:pPr algn="ctr"/>
            <a:r>
              <a:rPr lang="fr-FR" sz="2400" b="1" dirty="0">
                <a:latin typeface="Love Ya Like A Sister"/>
              </a:rPr>
              <a:t>A)</a:t>
            </a:r>
            <a:r>
              <a:rPr lang="fr-FR" sz="2800" b="1" dirty="0"/>
              <a:t> </a:t>
            </a:r>
            <a:endParaRPr lang="fr-FR" sz="2800" dirty="0"/>
          </a:p>
          <a:p>
            <a:pPr algn="ctr"/>
            <a:r>
              <a:rPr lang="hu-HU" sz="2400" dirty="0"/>
              <a:t>Már használt termékek vásárlása. Értéknövelő </a:t>
            </a:r>
            <a:r>
              <a:rPr lang="hu-HU" sz="2400" dirty="0" err="1"/>
              <a:t>újrahasznosítással</a:t>
            </a:r>
            <a:r>
              <a:rPr lang="hu-HU" sz="2400" dirty="0"/>
              <a:t> akár újszerűvé is teheted őket! Használt ruhákat találhatsz jótékonysági boltokban, erre a célra létrehozott weboldalakon, vagy kaphatsz adományokból. A használtruha csökkenti a vásárlásod környezeti hatásait.</a:t>
            </a:r>
            <a:endParaRPr lang="fr-FR" sz="2400" dirty="0">
              <a:ea typeface="Calibri"/>
              <a:cs typeface="Calibri"/>
            </a:endParaRPr>
          </a:p>
        </p:txBody>
      </p:sp>
    </p:spTree>
    <p:extLst>
      <p:ext uri="{BB962C8B-B14F-4D97-AF65-F5344CB8AC3E}">
        <p14:creationId xmlns:p14="http://schemas.microsoft.com/office/powerpoint/2010/main" val="272346879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iagram&#10;&#10;Description automatically generated">
            <a:extLst>
              <a:ext uri="{FF2B5EF4-FFF2-40B4-BE49-F238E27FC236}">
                <a16:creationId xmlns:a16="http://schemas.microsoft.com/office/drawing/2014/main" id="{46E64ED0-E3CA-2FF6-8AEE-C4254FFF4B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59675" cy="7559675"/>
          </a:xfrm>
          <a:prstGeom prst="rect">
            <a:avLst/>
          </a:prstGeom>
        </p:spPr>
      </p:pic>
      <p:sp>
        <p:nvSpPr>
          <p:cNvPr id="6" name="ZoneTexte 5">
            <a:extLst>
              <a:ext uri="{FF2B5EF4-FFF2-40B4-BE49-F238E27FC236}">
                <a16:creationId xmlns:a16="http://schemas.microsoft.com/office/drawing/2014/main" id="{FCF46E6A-F266-8A2D-B3FD-BE5735F16065}"/>
              </a:ext>
            </a:extLst>
          </p:cNvPr>
          <p:cNvSpPr txBox="1"/>
          <p:nvPr/>
        </p:nvSpPr>
        <p:spPr>
          <a:xfrm>
            <a:off x="682351" y="1444969"/>
            <a:ext cx="5923280" cy="688458"/>
          </a:xfrm>
          <a:prstGeom prst="rect">
            <a:avLst/>
          </a:prstGeom>
          <a:noFill/>
        </p:spPr>
        <p:txBody>
          <a:bodyPr wrap="square" rtlCol="0">
            <a:spAutoFit/>
          </a:bodyPr>
          <a:lstStyle/>
          <a:p>
            <a:pPr algn="ctr">
              <a:lnSpc>
                <a:spcPct val="115000"/>
              </a:lnSpc>
              <a:spcAft>
                <a:spcPts val="1000"/>
              </a:spcAft>
            </a:pPr>
            <a:r>
              <a:rPr lang="hu-HU" sz="36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Körforgásos gazdaság</a:t>
            </a:r>
            <a:endParaRPr lang="hu-HU"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5">
            <a:extLst>
              <a:ext uri="{FF2B5EF4-FFF2-40B4-BE49-F238E27FC236}">
                <a16:creationId xmlns:a16="http://schemas.microsoft.com/office/drawing/2014/main" id="{46F8B21A-95B1-B83A-FA1D-E4F6C0DBFD2A}"/>
              </a:ext>
            </a:extLst>
          </p:cNvPr>
          <p:cNvSpPr txBox="1"/>
          <p:nvPr/>
        </p:nvSpPr>
        <p:spPr>
          <a:xfrm>
            <a:off x="3524249" y="7027505"/>
            <a:ext cx="4632325" cy="400110"/>
          </a:xfrm>
          <a:prstGeom prst="rect">
            <a:avLst/>
          </a:prstGeom>
          <a:noFill/>
        </p:spPr>
        <p:txBody>
          <a:bodyPr wrap="square" rtlCol="0">
            <a:spAutoFit/>
          </a:bodyPr>
          <a:lstStyle/>
          <a:p>
            <a:r>
              <a:rPr lang="fr-FR" sz="2000" dirty="0">
                <a:solidFill>
                  <a:srgbClr val="246C98"/>
                </a:solidFill>
                <a:latin typeface="Love Ya Like A Sister" panose="02000000000000000000" pitchFamily="2" charset="0"/>
              </a:rPr>
              <a:t>#</a:t>
            </a:r>
            <a:r>
              <a:rPr lang="fr-FR" dirty="0">
                <a:solidFill>
                  <a:srgbClr val="246C98"/>
                </a:solidFill>
                <a:latin typeface="Love Ya Like A Sister" panose="02000000000000000000" pitchFamily="2" charset="0"/>
              </a:rPr>
              <a:t>wasteisoutoffashion</a:t>
            </a:r>
            <a:endParaRPr lang="fr-BE" sz="3200" dirty="0">
              <a:solidFill>
                <a:srgbClr val="246C98"/>
              </a:solidFill>
              <a:latin typeface="Love Ya Like A Sister" panose="02000000000000000000" pitchFamily="2" charset="0"/>
            </a:endParaRPr>
          </a:p>
        </p:txBody>
      </p:sp>
      <p:sp>
        <p:nvSpPr>
          <p:cNvPr id="10" name="ZoneTexte 7">
            <a:extLst>
              <a:ext uri="{FF2B5EF4-FFF2-40B4-BE49-F238E27FC236}">
                <a16:creationId xmlns:a16="http://schemas.microsoft.com/office/drawing/2014/main" id="{77319BB8-8493-6B55-F12D-85B29ECCCA59}"/>
              </a:ext>
            </a:extLst>
          </p:cNvPr>
          <p:cNvSpPr txBox="1"/>
          <p:nvPr/>
        </p:nvSpPr>
        <p:spPr>
          <a:xfrm>
            <a:off x="751156" y="2590822"/>
            <a:ext cx="5923280" cy="3416320"/>
          </a:xfrm>
          <a:prstGeom prst="rect">
            <a:avLst/>
          </a:prstGeom>
          <a:noFill/>
        </p:spPr>
        <p:txBody>
          <a:bodyPr wrap="square" lIns="91440" tIns="45720" rIns="91440" bIns="45720" rtlCol="0" anchor="t">
            <a:spAutoFit/>
          </a:bodyPr>
          <a:lstStyle/>
          <a:p>
            <a:r>
              <a:rPr lang="fr-FR" sz="2400" b="1" dirty="0"/>
              <a:t>A) </a:t>
            </a:r>
            <a:r>
              <a:rPr lang="fr-FR" sz="2400" dirty="0"/>
              <a:t>A divatirányzatok és kollekciók ultragyors megújulása.</a:t>
            </a:r>
          </a:p>
          <a:p>
            <a:pPr algn="ctr"/>
            <a:endParaRPr lang="fr-FR" sz="2400" b="1" dirty="0"/>
          </a:p>
          <a:p>
            <a:r>
              <a:rPr lang="fr-FR" sz="2400" b="1" dirty="0"/>
              <a:t>B) </a:t>
            </a:r>
            <a:r>
              <a:rPr lang="fr-FR" sz="2400" dirty="0"/>
              <a:t>A fogyasztók megcélzása és becsapása, hogy olyan terméket vásároljanak, amelyet egyébként nem hajlamosak megvenni.</a:t>
            </a:r>
          </a:p>
          <a:p>
            <a:pPr algn="ctr"/>
            <a:endParaRPr lang="fr-FR" sz="2400" b="1" dirty="0"/>
          </a:p>
          <a:p>
            <a:r>
              <a:rPr lang="fr-FR" sz="2400" b="1" dirty="0"/>
              <a:t>C) </a:t>
            </a:r>
            <a:r>
              <a:rPr lang="fr-FR" sz="2400" dirty="0"/>
              <a:t>A környezetet tiszteletben tartó termelési és fogyasztási modell.</a:t>
            </a:r>
            <a:endParaRPr lang="fr-FR" sz="2800" dirty="0">
              <a:ea typeface="Calibri"/>
              <a:cs typeface="Calibri"/>
            </a:endParaRPr>
          </a:p>
        </p:txBody>
      </p:sp>
    </p:spTree>
    <p:extLst>
      <p:ext uri="{BB962C8B-B14F-4D97-AF65-F5344CB8AC3E}">
        <p14:creationId xmlns:p14="http://schemas.microsoft.com/office/powerpoint/2010/main" val="6232937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dd3bf01-222e-4401-a345-6f12f084fd07">
      <Terms xmlns="http://schemas.microsoft.com/office/infopath/2007/PartnerControls"/>
    </lcf76f155ced4ddcb4097134ff3c332f>
    <TaxCatchAll xmlns="b766abfe-7929-46d0-8f17-d6d87ce94d5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52B88EC24ABAC45A090C0EFCF02A795" ma:contentTypeVersion="16" ma:contentTypeDescription="Crée un document." ma:contentTypeScope="" ma:versionID="264f8dff9ecc477d972f668a58d421d4">
  <xsd:schema xmlns:xsd="http://www.w3.org/2001/XMLSchema" xmlns:xs="http://www.w3.org/2001/XMLSchema" xmlns:p="http://schemas.microsoft.com/office/2006/metadata/properties" xmlns:ns2="5dd3bf01-222e-4401-a345-6f12f084fd07" xmlns:ns3="b766abfe-7929-46d0-8f17-d6d87ce94d5c" targetNamespace="http://schemas.microsoft.com/office/2006/metadata/properties" ma:root="true" ma:fieldsID="c36a10d088e91742b963b56ffdc2bf16" ns2:_="" ns3:_="">
    <xsd:import namespace="5dd3bf01-222e-4401-a345-6f12f084fd07"/>
    <xsd:import namespace="b766abfe-7929-46d0-8f17-d6d87ce94d5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d3bf01-222e-4401-a345-6f12f084fd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9cfae278-0817-4455-afde-897dfd7aac9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766abfe-7929-46d0-8f17-d6d87ce94d5c"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a12c3b63-ab88-4cfb-9f8c-df2026d4755c}" ma:internalName="TaxCatchAll" ma:showField="CatchAllData" ma:web="b766abfe-7929-46d0-8f17-d6d87ce94d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B3D63E-5796-45E1-BC09-E450E9AF5613}">
  <ds:schemaRefs>
    <ds:schemaRef ds:uri="http://schemas.microsoft.com/sharepoint/v3/contenttype/forms"/>
  </ds:schemaRefs>
</ds:datastoreItem>
</file>

<file path=customXml/itemProps2.xml><?xml version="1.0" encoding="utf-8"?>
<ds:datastoreItem xmlns:ds="http://schemas.openxmlformats.org/officeDocument/2006/customXml" ds:itemID="{2DAD6E2C-58E4-4656-9A07-8EF2A69855C6}">
  <ds:schemaRefs>
    <ds:schemaRef ds:uri="http://schemas.microsoft.com/office/2006/metadata/properties"/>
    <ds:schemaRef ds:uri="http://schemas.microsoft.com/office/infopath/2007/PartnerControls"/>
    <ds:schemaRef ds:uri="5dd3bf01-222e-4401-a345-6f12f084fd07"/>
    <ds:schemaRef ds:uri="b766abfe-7929-46d0-8f17-d6d87ce94d5c"/>
  </ds:schemaRefs>
</ds:datastoreItem>
</file>

<file path=customXml/itemProps3.xml><?xml version="1.0" encoding="utf-8"?>
<ds:datastoreItem xmlns:ds="http://schemas.openxmlformats.org/officeDocument/2006/customXml" ds:itemID="{770F3E96-605A-4C8A-A052-0095A2BB0F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d3bf01-222e-4401-a345-6f12f084fd07"/>
    <ds:schemaRef ds:uri="b766abfe-7929-46d0-8f17-d6d87ce94d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134</TotalTime>
  <Words>907</Words>
  <Application>Microsoft Office PowerPoint</Application>
  <PresentationFormat>Egyéni</PresentationFormat>
  <Paragraphs>117</Paragraphs>
  <Slides>20</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20</vt:i4>
      </vt:variant>
    </vt:vector>
  </HeadingPairs>
  <TitlesOfParts>
    <vt:vector size="25" baseType="lpstr">
      <vt:lpstr>Arial</vt:lpstr>
      <vt:lpstr>Calibri</vt:lpstr>
      <vt:lpstr>Calibri Light</vt:lpstr>
      <vt:lpstr>Love Ya Like A Sister</vt:lpstr>
      <vt:lpstr>Thème Office</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Solene Padeletti</dc:creator>
  <cp:lastModifiedBy>Cséri Nikoletta Sarolta</cp:lastModifiedBy>
  <cp:revision>367</cp:revision>
  <dcterms:created xsi:type="dcterms:W3CDTF">2022-08-23T13:49:41Z</dcterms:created>
  <dcterms:modified xsi:type="dcterms:W3CDTF">2022-11-03T10:11:48Z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0x010100B52B88EC24ABAC45A090C0EFCF02A795</vt:lpwstr>
  </property>
  <property fmtid="{D5CDD505-2E9C-101B-9397-08002B2CF9AE}" pid="3" name="MediaServiceImageTags">
    <vt:lpwstr/>
  </property>
</Properties>
</file>